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6.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7.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705" r:id="rId2"/>
    <p:sldMasterId id="2147483651" r:id="rId3"/>
    <p:sldMasterId id="2147483724" r:id="rId4"/>
    <p:sldMasterId id="2147483685" r:id="rId5"/>
    <p:sldMasterId id="2147483730" r:id="rId6"/>
    <p:sldMasterId id="2147483937" r:id="rId7"/>
    <p:sldMasterId id="2147483948" r:id="rId8"/>
  </p:sldMasterIdLst>
  <p:notesMasterIdLst>
    <p:notesMasterId r:id="rId24"/>
  </p:notesMasterIdLst>
  <p:handoutMasterIdLst>
    <p:handoutMasterId r:id="rId25"/>
  </p:handoutMasterIdLst>
  <p:sldIdLst>
    <p:sldId id="257" r:id="rId9"/>
    <p:sldId id="302" r:id="rId10"/>
    <p:sldId id="653" r:id="rId11"/>
    <p:sldId id="320" r:id="rId12"/>
    <p:sldId id="662" r:id="rId13"/>
    <p:sldId id="663" r:id="rId14"/>
    <p:sldId id="664" r:id="rId15"/>
    <p:sldId id="657" r:id="rId16"/>
    <p:sldId id="655" r:id="rId17"/>
    <p:sldId id="661" r:id="rId18"/>
    <p:sldId id="667" r:id="rId19"/>
    <p:sldId id="669" r:id="rId20"/>
    <p:sldId id="670" r:id="rId21"/>
    <p:sldId id="652" r:id="rId22"/>
    <p:sldId id="261" r:id="rId23"/>
  </p:sldIdLst>
  <p:sldSz cx="9144000" cy="5143500" type="screen16x9"/>
  <p:notesSz cx="6858000" cy="9144000"/>
  <p:defaultTextStyle>
    <a:defPPr>
      <a:defRPr lang="es-UY"/>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00091A"/>
    <a:srgbClr val="FF6600"/>
    <a:srgbClr val="CEFED3"/>
    <a:srgbClr val="FFE4C9"/>
    <a:srgbClr val="003399"/>
    <a:srgbClr val="3155A6"/>
    <a:srgbClr val="64C3D5"/>
    <a:srgbClr val="FFEE11"/>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46" autoAdjust="0"/>
    <p:restoredTop sz="94707" autoAdjust="0"/>
  </p:normalViewPr>
  <p:slideViewPr>
    <p:cSldViewPr>
      <p:cViewPr varScale="1">
        <p:scale>
          <a:sx n="77" d="100"/>
          <a:sy n="77" d="100"/>
        </p:scale>
        <p:origin x="90" y="20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380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es-UY"/>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5ACBB803-6892-4694-BAF1-076F575740EE}" type="datetimeFigureOut">
              <a:rPr lang="es-UY"/>
              <a:pPr>
                <a:defRPr/>
              </a:pPr>
              <a:t>1/5/2024</a:t>
            </a:fld>
            <a:endParaRPr lang="es-UY"/>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es-UY"/>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5A919A06-B85B-46C9-A8DC-10D2A46CEBB3}" type="slidenum">
              <a:rPr lang="es-UY" altLang="es-ES"/>
              <a:pPr/>
              <a:t>‹Nº›</a:t>
            </a:fld>
            <a:endParaRPr lang="es-UY" altLang="es-E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es-UY"/>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FF4E4B90-C27E-40F6-83D4-FCBDDC0A9621}" type="datetimeFigureOut">
              <a:rPr lang="es-UY"/>
              <a:pPr>
                <a:defRPr/>
              </a:pPr>
              <a:t>1/5/2024</a:t>
            </a:fld>
            <a:endParaRPr lang="es-UY"/>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s-UY"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s-UY"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es-UY"/>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D8482E0A-4C04-4AB0-A177-71EEBAE2FA24}" type="slidenum">
              <a:rPr lang="es-UY" altLang="es-ES"/>
              <a:pPr/>
              <a:t>‹Nº›</a:t>
            </a:fld>
            <a:endParaRPr lang="es-UY" alt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UY"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8482E0A-4C04-4AB0-A177-71EEBAE2FA24}" type="slidenum">
              <a:rPr kumimoji="0" lang="es-UY" altLang="es-E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s-UY" altLang="es-ES" sz="12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2041830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eño contratapa">
    <p:spTree>
      <p:nvGrpSpPr>
        <p:cNvPr id="1" name=""/>
        <p:cNvGrpSpPr/>
        <p:nvPr/>
      </p:nvGrpSpPr>
      <p:grpSpPr>
        <a:xfrm>
          <a:off x="0" y="0"/>
          <a:ext cx="0" cy="0"/>
          <a:chOff x="0" y="0"/>
          <a:chExt cx="0" cy="0"/>
        </a:xfrm>
      </p:grpSpPr>
      <p:pic>
        <p:nvPicPr>
          <p:cNvPr id="2" name="Imagen 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39750" y="4371975"/>
            <a:ext cx="1944688"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0350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2001043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lvl1pPr>
              <a:defRPr sz="2400"/>
            </a:lvl1pPr>
          </a:lstStyle>
          <a:p>
            <a:r>
              <a:rPr lang="es-ES" dirty="0"/>
              <a:t>Haga clic para modificar el estilo de título del patrón</a:t>
            </a:r>
            <a:endParaRPr lang="es-UY" dirty="0"/>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3752876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1505058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27316432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contenido"/>
          <p:cNvSpPr>
            <a:spLocks noGrp="1"/>
          </p:cNvSpPr>
          <p:nvPr>
            <p:ph sz="quarter" idx="10"/>
          </p:nvPr>
        </p:nvSpPr>
        <p:spPr>
          <a:xfrm>
            <a:off x="468313" y="1491855"/>
            <a:ext cx="4248150" cy="3401615"/>
          </a:xfrm>
        </p:spPr>
        <p:txBody>
          <a:bodyPr/>
          <a:lstStyle>
            <a:lvl1pPr>
              <a:defRPr sz="2400"/>
            </a:lvl1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lvl1pPr>
              <a:defRPr sz="2400"/>
            </a:lvl1p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733502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Tree>
    <p:extLst>
      <p:ext uri="{BB962C8B-B14F-4D97-AF65-F5344CB8AC3E}">
        <p14:creationId xmlns:p14="http://schemas.microsoft.com/office/powerpoint/2010/main" val="27913282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lvl1pPr>
              <a:defRPr sz="2400"/>
            </a:lvl1pPr>
          </a:lstStyle>
          <a:p>
            <a:r>
              <a:rPr lang="es-ES" dirty="0"/>
              <a:t>Haga clic para modificar el estilo de título del patrón</a:t>
            </a:r>
            <a:endParaRPr lang="es-UY" dirty="0"/>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1749612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703342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34417695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sz="2400"/>
            </a:lvl1pPr>
          </a:lstStyle>
          <a:p>
            <a:r>
              <a:rPr lang="es-ES" dirty="0"/>
              <a:t>Haga clic para modificar el estilo de título del patrón</a:t>
            </a:r>
            <a:endParaRPr lang="es-UY" dirty="0"/>
          </a:p>
        </p:txBody>
      </p:sp>
      <p:sp>
        <p:nvSpPr>
          <p:cNvPr id="4" name="3 Marcador de contenido"/>
          <p:cNvSpPr>
            <a:spLocks noGrp="1"/>
          </p:cNvSpPr>
          <p:nvPr>
            <p:ph sz="quarter" idx="10"/>
          </p:nvPr>
        </p:nvSpPr>
        <p:spPr>
          <a:xfrm>
            <a:off x="468313" y="1491855"/>
            <a:ext cx="4248150" cy="3401615"/>
          </a:xfrm>
        </p:spPr>
        <p:txBody>
          <a:bodyPr/>
          <a:lstStyle>
            <a:lvl1pPr>
              <a:defRPr sz="2400"/>
            </a:lvl1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lvl1pPr>
              <a:defRPr sz="2400"/>
            </a:lvl1p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3675237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eño contratapa">
    <p:spTree>
      <p:nvGrpSpPr>
        <p:cNvPr id="1" name=""/>
        <p:cNvGrpSpPr/>
        <p:nvPr/>
      </p:nvGrpSpPr>
      <p:grpSpPr>
        <a:xfrm>
          <a:off x="0" y="0"/>
          <a:ext cx="0" cy="0"/>
          <a:chOff x="0" y="0"/>
          <a:chExt cx="0" cy="0"/>
        </a:xfrm>
      </p:grpSpPr>
      <p:graphicFrame>
        <p:nvGraphicFramePr>
          <p:cNvPr id="2" name="Objeto 1"/>
          <p:cNvGraphicFramePr>
            <a:graphicFrameLocks noChangeAspect="1"/>
          </p:cNvGraphicFramePr>
          <p:nvPr userDrawn="1"/>
        </p:nvGraphicFramePr>
        <p:xfrm>
          <a:off x="3910013" y="4443413"/>
          <a:ext cx="1323975" cy="260350"/>
        </p:xfrm>
        <a:graphic>
          <a:graphicData uri="http://schemas.openxmlformats.org/presentationml/2006/ole">
            <mc:AlternateContent xmlns:mc="http://schemas.openxmlformats.org/markup-compatibility/2006">
              <mc:Choice xmlns:v="urn:schemas-microsoft-com:vml" Requires="v">
                <p:oleObj name="CorelDRAW" r:id="rId2" imgW="1810476" imgH="355729" progId="CorelDraw.Graphic.21">
                  <p:embed/>
                </p:oleObj>
              </mc:Choice>
              <mc:Fallback>
                <p:oleObj name="CorelDRAW" r:id="rId2" imgW="1810476" imgH="355729" progId="CorelDraw.Graphic.21">
                  <p:embed/>
                  <p:pic>
                    <p:nvPicPr>
                      <p:cNvPr id="6146" name="Objeto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0013" y="4443413"/>
                        <a:ext cx="13239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ángulo 2"/>
          <p:cNvSpPr/>
          <p:nvPr userDrawn="1"/>
        </p:nvSpPr>
        <p:spPr>
          <a:xfrm>
            <a:off x="3495675" y="4084638"/>
            <a:ext cx="2152650" cy="276225"/>
          </a:xfrm>
          <a:prstGeom prst="rect">
            <a:avLst/>
          </a:prstGeom>
        </p:spPr>
        <p:txBody>
          <a:bodyPr wrap="none">
            <a:spAutoFit/>
          </a:bodyPr>
          <a:lstStyle/>
          <a:p>
            <a:pPr algn="ctr">
              <a:defRPr/>
            </a:pPr>
            <a:r>
              <a:rPr lang="es-ES" sz="1200" spc="300" dirty="0"/>
              <a:t>www.gub.uy/agesic</a:t>
            </a:r>
          </a:p>
        </p:txBody>
      </p:sp>
      <p:pic>
        <p:nvPicPr>
          <p:cNvPr id="4" name="Imagen 3"/>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21025" y="2211388"/>
            <a:ext cx="2963863"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17828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Haga clic para modificar el estilo de título del patrón</a:t>
            </a:r>
            <a:endParaRPr lang="es-UY" dirty="0"/>
          </a:p>
        </p:txBody>
      </p:sp>
    </p:spTree>
    <p:extLst>
      <p:ext uri="{BB962C8B-B14F-4D97-AF65-F5344CB8AC3E}">
        <p14:creationId xmlns:p14="http://schemas.microsoft.com/office/powerpoint/2010/main" val="29301581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3261656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5287441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16352854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27967942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Marcador de pie de página 4">
            <a:extLst>
              <a:ext uri="{FF2B5EF4-FFF2-40B4-BE49-F238E27FC236}">
                <a16:creationId xmlns:a16="http://schemas.microsoft.com/office/drawing/2014/main" id="{A3379D23-28A4-407E-AFDF-839BA39ECE9B}"/>
              </a:ext>
            </a:extLst>
          </p:cNvPr>
          <p:cNvSpPr>
            <a:spLocks noGrp="1"/>
          </p:cNvSpPr>
          <p:nvPr>
            <p:ph type="ftr" sz="quarter" idx="10"/>
          </p:nvPr>
        </p:nvSpPr>
        <p:spPr>
          <a:xfrm>
            <a:off x="735013" y="4706938"/>
            <a:ext cx="2497137" cy="274637"/>
          </a:xfrm>
          <a:prstGeom prst="rect">
            <a:avLst/>
          </a:prstGeom>
        </p:spPr>
        <p:txBody>
          <a:bodyPr vert="horz" lIns="91440" tIns="45720" rIns="91440" bIns="45720" rtlCol="0" anchor="ctr"/>
          <a:lstStyle>
            <a:lvl1pPr algn="l">
              <a:defRPr sz="1050" dirty="0">
                <a:solidFill>
                  <a:schemeClr val="tx1"/>
                </a:solidFill>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t>Curso Dirección de Proyectos – 2021</a:t>
            </a:r>
          </a:p>
        </p:txBody>
      </p:sp>
      <p:sp>
        <p:nvSpPr>
          <p:cNvPr id="3" name="Marcador de número de diapositiva 5">
            <a:extLst>
              <a:ext uri="{FF2B5EF4-FFF2-40B4-BE49-F238E27FC236}">
                <a16:creationId xmlns:a16="http://schemas.microsoft.com/office/drawing/2014/main" id="{B61E327D-FA1E-490B-B812-EF86EA24EBA2}"/>
              </a:ext>
            </a:extLst>
          </p:cNvPr>
          <p:cNvSpPr>
            <a:spLocks noGrp="1"/>
          </p:cNvSpPr>
          <p:nvPr>
            <p:ph type="sldNum" sz="quarter" idx="11"/>
          </p:nvPr>
        </p:nvSpPr>
        <p:spPr>
          <a:xfrm>
            <a:off x="6629400" y="4706938"/>
            <a:ext cx="2165350" cy="274637"/>
          </a:xfrm>
          <a:prstGeom prst="rect">
            <a:avLst/>
          </a:prstGeom>
        </p:spPr>
        <p:txBody>
          <a:bodyPr vert="horz" lIns="91440" tIns="45720" rIns="91440" bIns="45720" rtlCol="0" anchor="ctr"/>
          <a:lstStyle>
            <a:lvl1pPr algn="ctr">
              <a:defRPr sz="1050" dirty="0">
                <a:solidFill>
                  <a:schemeClr val="tx1"/>
                </a:solidFill>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t>Módulo 1 – Fundamentos       #</a:t>
            </a:r>
            <a:fld id="{A8BEA1E2-709B-4B32-A259-7A6A0773EBD2}" type="slidenum">
              <a:rPr kumimoji="0" lang="es-UY" sz="1050" b="0" i="0" u="none" strike="noStrike" kern="1200" cap="none" spc="0" normalizeH="0" baseline="0" noProof="0" smtClean="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ctr" defTabSz="914400" rtl="0" eaLnBrk="0" fontAlgn="base" latinLnBrk="0" hangingPunct="0">
                <a:lnSpc>
                  <a:spcPct val="100000"/>
                </a:lnSpc>
                <a:spcBef>
                  <a:spcPct val="0"/>
                </a:spcBef>
                <a:spcAft>
                  <a:spcPct val="0"/>
                </a:spcAft>
                <a:buClrTx/>
                <a:buSzTx/>
                <a:buFontTx/>
                <a:buNone/>
                <a:tabLst/>
                <a:defRPr/>
              </a:pPr>
              <a:t>‹Nº›</a:t>
            </a:fld>
            <a:endParaRPr kumimoji="0" lang="es-UY" sz="105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031548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contenido 2"/>
          <p:cNvSpPr>
            <a:spLocks noGrp="1"/>
          </p:cNvSpPr>
          <p:nvPr>
            <p:ph sz="half" idx="1"/>
          </p:nvPr>
        </p:nvSpPr>
        <p:spPr>
          <a:xfrm>
            <a:off x="628650" y="1369219"/>
            <a:ext cx="3886200" cy="326350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Marcador de contenido 3"/>
          <p:cNvSpPr>
            <a:spLocks noGrp="1"/>
          </p:cNvSpPr>
          <p:nvPr>
            <p:ph sz="half" idx="2"/>
          </p:nvPr>
        </p:nvSpPr>
        <p:spPr>
          <a:xfrm>
            <a:off x="4629150" y="1369219"/>
            <a:ext cx="3886200" cy="3263504"/>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Marcador de fecha 4">
            <a:extLst>
              <a:ext uri="{FF2B5EF4-FFF2-40B4-BE49-F238E27FC236}">
                <a16:creationId xmlns:a16="http://schemas.microsoft.com/office/drawing/2014/main" id="{C9D81C52-B556-41AC-845A-A87EAE00B195}"/>
              </a:ext>
            </a:extLst>
          </p:cNvPr>
          <p:cNvSpPr>
            <a:spLocks noGrp="1"/>
          </p:cNvSpPr>
          <p:nvPr>
            <p:ph type="dt" sz="half" idx="10"/>
          </p:nvPr>
        </p:nvSpPr>
        <p:spPr>
          <a:xfrm>
            <a:off x="628650" y="4767263"/>
            <a:ext cx="2057400" cy="274637"/>
          </a:xfrm>
          <a:prstGeom prst="rect">
            <a:avLst/>
          </a:prstGeom>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fld id="{50E4AB51-A4A3-49A7-A800-A52A705DD739}" type="datetimeFigureOut">
              <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1/5/2024</a:t>
            </a:fld>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
        <p:nvSpPr>
          <p:cNvPr id="6" name="Marcador de pie de página 5">
            <a:extLst>
              <a:ext uri="{FF2B5EF4-FFF2-40B4-BE49-F238E27FC236}">
                <a16:creationId xmlns:a16="http://schemas.microsoft.com/office/drawing/2014/main" id="{79E9BBB1-F2DA-48EE-866A-F08D31508347}"/>
              </a:ext>
            </a:extLst>
          </p:cNvPr>
          <p:cNvSpPr>
            <a:spLocks noGrp="1"/>
          </p:cNvSpPr>
          <p:nvPr>
            <p:ph type="ftr" sz="quarter" idx="11"/>
          </p:nvPr>
        </p:nvSpPr>
        <p:spPr>
          <a:xfrm>
            <a:off x="0" y="0"/>
            <a:ext cx="0" cy="0"/>
          </a:xfrm>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
        <p:nvSpPr>
          <p:cNvPr id="7" name="Marcador de número de diapositiva 6">
            <a:extLst>
              <a:ext uri="{FF2B5EF4-FFF2-40B4-BE49-F238E27FC236}">
                <a16:creationId xmlns:a16="http://schemas.microsoft.com/office/drawing/2014/main" id="{49D3878E-F1AD-4D86-ACAA-CEE96FD16531}"/>
              </a:ext>
            </a:extLst>
          </p:cNvPr>
          <p:cNvSpPr>
            <a:spLocks noGrp="1"/>
          </p:cNvSpPr>
          <p:nvPr>
            <p:ph type="sldNum" sz="quarter" idx="12"/>
          </p:nvPr>
        </p:nvSpPr>
        <p:spPr>
          <a:xfrm>
            <a:off x="0" y="0"/>
            <a:ext cx="0" cy="0"/>
          </a:xfrm>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fld id="{31A7B6FA-2A39-4A4E-ADAE-53FCDFF959D5}" type="slidenum">
              <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‹Nº›</a:t>
            </a:fld>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5399737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UY"/>
          </a:p>
        </p:txBody>
      </p:sp>
      <p:sp>
        <p:nvSpPr>
          <p:cNvPr id="3" name="Marcador de fecha 2">
            <a:extLst>
              <a:ext uri="{FF2B5EF4-FFF2-40B4-BE49-F238E27FC236}">
                <a16:creationId xmlns:a16="http://schemas.microsoft.com/office/drawing/2014/main" id="{2B22B135-491C-4F8E-9245-2D898796EBC8}"/>
              </a:ext>
            </a:extLst>
          </p:cNvPr>
          <p:cNvSpPr>
            <a:spLocks noGrp="1"/>
          </p:cNvSpPr>
          <p:nvPr>
            <p:ph type="dt" sz="half" idx="10"/>
          </p:nvPr>
        </p:nvSpPr>
        <p:spPr>
          <a:xfrm>
            <a:off x="628650" y="4767263"/>
            <a:ext cx="2057400" cy="274637"/>
          </a:xfrm>
          <a:prstGeom prst="rect">
            <a:avLst/>
          </a:prstGeom>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fld id="{9EDCC2E7-77E6-45FE-B09B-4E21F3B0A329}" type="datetimeFigureOut">
              <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1/5/2024</a:t>
            </a:fld>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
        <p:nvSpPr>
          <p:cNvPr id="4" name="Marcador de pie de página 3">
            <a:extLst>
              <a:ext uri="{FF2B5EF4-FFF2-40B4-BE49-F238E27FC236}">
                <a16:creationId xmlns:a16="http://schemas.microsoft.com/office/drawing/2014/main" id="{C5F253D0-F52D-4AD9-980B-CDBE41696A8B}"/>
              </a:ext>
            </a:extLst>
          </p:cNvPr>
          <p:cNvSpPr>
            <a:spLocks noGrp="1"/>
          </p:cNvSpPr>
          <p:nvPr>
            <p:ph type="ftr" sz="quarter" idx="11"/>
          </p:nvPr>
        </p:nvSpPr>
        <p:spPr>
          <a:xfrm>
            <a:off x="0" y="0"/>
            <a:ext cx="0" cy="0"/>
          </a:xfrm>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
        <p:nvSpPr>
          <p:cNvPr id="5" name="Marcador de número de diapositiva 4">
            <a:extLst>
              <a:ext uri="{FF2B5EF4-FFF2-40B4-BE49-F238E27FC236}">
                <a16:creationId xmlns:a16="http://schemas.microsoft.com/office/drawing/2014/main" id="{962B16CA-2AB6-4DB8-98F4-EBF8AFBD17E3}"/>
              </a:ext>
            </a:extLst>
          </p:cNvPr>
          <p:cNvSpPr>
            <a:spLocks noGrp="1"/>
          </p:cNvSpPr>
          <p:nvPr>
            <p:ph type="sldNum" sz="quarter" idx="12"/>
          </p:nvPr>
        </p:nvSpPr>
        <p:spPr>
          <a:xfrm>
            <a:off x="0" y="0"/>
            <a:ext cx="0" cy="0"/>
          </a:xfrm>
        </p:spPr>
        <p:txBody>
          <a:bodyPr/>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fld id="{7433125A-8D03-4D00-983A-423F7F0C5135}" type="slidenum">
              <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l" defTabSz="914400" rtl="0" eaLnBrk="0" fontAlgn="base" latinLnBrk="0" hangingPunct="0">
                <a:lnSpc>
                  <a:spcPct val="100000"/>
                </a:lnSpc>
                <a:spcBef>
                  <a:spcPct val="0"/>
                </a:spcBef>
                <a:spcAft>
                  <a:spcPct val="0"/>
                </a:spcAft>
                <a:buClrTx/>
                <a:buSzTx/>
                <a:buFontTx/>
                <a:buNone/>
                <a:tabLst/>
                <a:defRPr/>
              </a:pPr>
              <a:t>‹Nº›</a:t>
            </a:fld>
            <a:endParaRPr kumimoji="0" lang="es-UY" sz="180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2397139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title"/>
          </p:nvPr>
        </p:nvSpPr>
        <p:spPr bwMode="auto">
          <a:xfrm>
            <a:off x="381006" y="973185"/>
            <a:ext cx="7772400" cy="800100"/>
          </a:xfrm>
          <a:prstGeom prst="rect">
            <a:avLst/>
          </a:prstGeom>
          <a:noFill/>
          <a:ln w="9525">
            <a:noFill/>
            <a:miter lim="800000"/>
            <a:headEnd/>
            <a:tailEnd/>
          </a:ln>
        </p:spPr>
        <p:txBody>
          <a:bodyPr anchor="t">
            <a:normAutofit/>
          </a:bodyPr>
          <a:lstStyle/>
          <a:p>
            <a:pPr lvl="0"/>
            <a:r>
              <a:rPr lang="en-US"/>
              <a:t>Click to edit Master title style</a:t>
            </a:r>
          </a:p>
        </p:txBody>
      </p:sp>
      <p:sp>
        <p:nvSpPr>
          <p:cNvPr id="5" name="Marcador de pie de página 4">
            <a:extLst>
              <a:ext uri="{FF2B5EF4-FFF2-40B4-BE49-F238E27FC236}">
                <a16:creationId xmlns:a16="http://schemas.microsoft.com/office/drawing/2014/main" id="{6DCA9843-2267-4F3C-97E7-D655B72CDA4C}"/>
              </a:ext>
            </a:extLst>
          </p:cNvPr>
          <p:cNvSpPr>
            <a:spLocks noGrp="1"/>
          </p:cNvSpPr>
          <p:nvPr>
            <p:ph type="ftr" sz="quarter" idx="10"/>
          </p:nvPr>
        </p:nvSpPr>
        <p:spPr>
          <a:xfrm>
            <a:off x="735013" y="4706938"/>
            <a:ext cx="2497137" cy="274637"/>
          </a:xfrm>
          <a:prstGeom prst="rect">
            <a:avLst/>
          </a:prstGeom>
        </p:spPr>
        <p:txBody>
          <a:bodyPr vert="horz" lIns="91440" tIns="45720" rIns="91440" bIns="45720" rtlCol="0" anchor="ctr"/>
          <a:lstStyle>
            <a:lvl1pPr algn="l">
              <a:defRPr sz="1050" dirty="0">
                <a:solidFill>
                  <a:schemeClr val="tx1"/>
                </a:solidFill>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t>Curso Dirección de Proyectos – 2021</a:t>
            </a:r>
          </a:p>
        </p:txBody>
      </p:sp>
      <p:sp>
        <p:nvSpPr>
          <p:cNvPr id="6" name="Marcador de número de diapositiva 5">
            <a:extLst>
              <a:ext uri="{FF2B5EF4-FFF2-40B4-BE49-F238E27FC236}">
                <a16:creationId xmlns:a16="http://schemas.microsoft.com/office/drawing/2014/main" id="{2DEF98EC-D48F-4F6B-B319-0B6FBDC83CF7}"/>
              </a:ext>
            </a:extLst>
          </p:cNvPr>
          <p:cNvSpPr>
            <a:spLocks noGrp="1"/>
          </p:cNvSpPr>
          <p:nvPr>
            <p:ph type="sldNum" sz="quarter" idx="11"/>
          </p:nvPr>
        </p:nvSpPr>
        <p:spPr>
          <a:xfrm>
            <a:off x="6629400" y="4706938"/>
            <a:ext cx="2165350" cy="274637"/>
          </a:xfrm>
          <a:prstGeom prst="rect">
            <a:avLst/>
          </a:prstGeom>
        </p:spPr>
        <p:txBody>
          <a:bodyPr vert="horz" lIns="91440" tIns="45720" rIns="91440" bIns="45720" rtlCol="0" anchor="ctr"/>
          <a:lstStyle>
            <a:lvl1pPr algn="ctr">
              <a:defRPr sz="1050" dirty="0">
                <a:solidFill>
                  <a:schemeClr val="tx1"/>
                </a:solidFill>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rPr>
              <a:t>Módulo 1 – Fundamentos       #</a:t>
            </a:r>
            <a:fld id="{A10EF620-35FC-49C9-AFE3-EAD31A78267E}" type="slidenum">
              <a:rPr kumimoji="0" lang="es-UY" sz="1050" b="0" i="0" u="none" strike="noStrike" kern="1200" cap="none" spc="0" normalizeH="0" baseline="0" noProof="0" smtClean="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ctr" defTabSz="914400" rtl="0" eaLnBrk="0" fontAlgn="base" latinLnBrk="0" hangingPunct="0">
                <a:lnSpc>
                  <a:spcPct val="100000"/>
                </a:lnSpc>
                <a:spcBef>
                  <a:spcPct val="0"/>
                </a:spcBef>
                <a:spcAft>
                  <a:spcPct val="0"/>
                </a:spcAft>
                <a:buClrTx/>
                <a:buSzTx/>
                <a:buFontTx/>
                <a:buNone/>
                <a:tabLst/>
                <a:defRPr/>
              </a:pPr>
              <a:t>‹Nº›</a:t>
            </a:fld>
            <a:endParaRPr kumimoji="0" lang="es-UY" sz="1050" b="0" i="0" u="none" strike="noStrike" kern="1200" cap="none" spc="0" normalizeH="0" baseline="0" noProof="0">
              <a:ln>
                <a:noFill/>
              </a:ln>
              <a:solidFill>
                <a:srgbClr val="002C6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9242248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Haga clic para modificar el estilo de título del patrón</a:t>
            </a:r>
            <a:endParaRPr lang="es-UY" dirty="0"/>
          </a:p>
        </p:txBody>
      </p:sp>
    </p:spTree>
    <p:extLst>
      <p:ext uri="{BB962C8B-B14F-4D97-AF65-F5344CB8AC3E}">
        <p14:creationId xmlns:p14="http://schemas.microsoft.com/office/powerpoint/2010/main" val="2195677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Haga clic para modificar el estilo de título del patrón</a:t>
            </a:r>
            <a:endParaRPr lang="es-UY" dirty="0"/>
          </a:p>
        </p:txBody>
      </p:sp>
    </p:spTree>
    <p:extLst>
      <p:ext uri="{BB962C8B-B14F-4D97-AF65-F5344CB8AC3E}">
        <p14:creationId xmlns:p14="http://schemas.microsoft.com/office/powerpoint/2010/main" val="196850987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16715525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16882979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22026586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26349102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7107ECD1-ECC6-4907-91CE-332E3C22DD69}"/>
              </a:ext>
            </a:extLst>
          </p:cNvPr>
          <p:cNvSpPr>
            <a:spLocks noGrp="1"/>
          </p:cNvSpPr>
          <p:nvPr>
            <p:ph type="ftr" sz="quarter" idx="3"/>
          </p:nvPr>
        </p:nvSpPr>
        <p:spPr>
          <a:xfrm>
            <a:off x="734557" y="4707340"/>
            <a:ext cx="2497016" cy="273844"/>
          </a:xfrm>
          <a:prstGeom prst="rect">
            <a:avLst/>
          </a:prstGeom>
        </p:spPr>
        <p:txBody>
          <a:bodyPr vert="horz" lIns="91440" tIns="45720" rIns="91440" bIns="45720" rtlCol="0" anchor="ctr"/>
          <a:lstStyle>
            <a:lvl1pPr algn="ctr">
              <a:defRPr sz="1050">
                <a:solidFill>
                  <a:schemeClr val="tx1"/>
                </a:solidFill>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dirty="0">
                <a:ln>
                  <a:noFill/>
                </a:ln>
                <a:solidFill>
                  <a:srgbClr val="002C68"/>
                </a:solidFill>
                <a:effectLst/>
                <a:uLnTx/>
                <a:uFillTx/>
                <a:latin typeface="Arial" panose="020B0604020202020204" pitchFamily="34" charset="0"/>
                <a:ea typeface="+mn-ea"/>
                <a:cs typeface="Arial" panose="020B0604020202020204" pitchFamily="34" charset="0"/>
              </a:rPr>
              <a:t>Curso Dirección de Proyectos – 2021</a:t>
            </a:r>
          </a:p>
        </p:txBody>
      </p:sp>
      <p:sp>
        <p:nvSpPr>
          <p:cNvPr id="6" name="Marcador de número de diapositiva 5">
            <a:extLst>
              <a:ext uri="{FF2B5EF4-FFF2-40B4-BE49-F238E27FC236}">
                <a16:creationId xmlns:a16="http://schemas.microsoft.com/office/drawing/2014/main" id="{985E5A86-00CA-4281-9261-C89A1165761A}"/>
              </a:ext>
            </a:extLst>
          </p:cNvPr>
          <p:cNvSpPr>
            <a:spLocks noGrp="1"/>
          </p:cNvSpPr>
          <p:nvPr>
            <p:ph type="sldNum" sz="quarter" idx="4"/>
          </p:nvPr>
        </p:nvSpPr>
        <p:spPr>
          <a:xfrm>
            <a:off x="6629400" y="4707340"/>
            <a:ext cx="2165684" cy="273844"/>
          </a:xfrm>
          <a:prstGeom prst="rect">
            <a:avLst/>
          </a:prstGeom>
        </p:spPr>
        <p:txBody>
          <a:bodyPr vert="horz" lIns="91440" tIns="45720" rIns="91440" bIns="45720" rtlCol="0" anchor="ctr"/>
          <a:lstStyle>
            <a:lvl1pPr algn="ctr">
              <a:defRPr sz="1050">
                <a:solidFill>
                  <a:schemeClr val="tx1"/>
                </a:solidFill>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50" b="0" i="0" u="none" strike="noStrike" kern="1200" cap="none" spc="0" normalizeH="0" baseline="0" noProof="0" dirty="0">
                <a:ln>
                  <a:noFill/>
                </a:ln>
                <a:solidFill>
                  <a:srgbClr val="002C68"/>
                </a:solidFill>
                <a:effectLst/>
                <a:uLnTx/>
                <a:uFillTx/>
                <a:latin typeface="Arial" panose="020B0604020202020204" pitchFamily="34" charset="0"/>
                <a:ea typeface="+mn-ea"/>
                <a:cs typeface="Arial" panose="020B0604020202020204" pitchFamily="34" charset="0"/>
              </a:rPr>
              <a:t>Módulo 1 – Fundamentos       #</a:t>
            </a:r>
            <a:fld id="{46E91CE8-738D-49E7-BB4C-102236172844}" type="slidenum">
              <a:rPr kumimoji="0" lang="es-UY" sz="1050" b="0" i="0" u="none" strike="noStrike" kern="1200" cap="none" spc="0" normalizeH="0" baseline="0" noProof="0" smtClean="0">
                <a:ln>
                  <a:noFill/>
                </a:ln>
                <a:solidFill>
                  <a:srgbClr val="002C68"/>
                </a:solidFill>
                <a:effectLst/>
                <a:uLnTx/>
                <a:uFillTx/>
                <a:latin typeface="Arial" panose="020B0604020202020204" pitchFamily="34" charset="0"/>
                <a:ea typeface="+mn-ea"/>
                <a:cs typeface="Arial" panose="020B0604020202020204" pitchFamily="34" charset="0"/>
              </a:rPr>
              <a:pPr marL="0" marR="0" lvl="0" indent="0" algn="ctr" defTabSz="914400" rtl="0" eaLnBrk="0" fontAlgn="base" latinLnBrk="0" hangingPunct="0">
                <a:lnSpc>
                  <a:spcPct val="100000"/>
                </a:lnSpc>
                <a:spcBef>
                  <a:spcPct val="0"/>
                </a:spcBef>
                <a:spcAft>
                  <a:spcPct val="0"/>
                </a:spcAft>
                <a:buClrTx/>
                <a:buSzTx/>
                <a:buFontTx/>
                <a:buNone/>
                <a:tabLst/>
                <a:defRPr/>
              </a:pPr>
              <a:t>‹Nº›</a:t>
            </a:fld>
            <a:endParaRPr kumimoji="0" lang="es-UY" sz="1050" b="0" i="0" u="none" strike="noStrike" kern="1200" cap="none" spc="0" normalizeH="0" baseline="0" noProof="0" dirty="0">
              <a:ln>
                <a:noFill/>
              </a:ln>
              <a:solidFill>
                <a:srgbClr val="002C68"/>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090171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1718297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Haga clic para modificar el estilo de título del patrón</a:t>
            </a:r>
            <a:endParaRPr lang="es-UY" dirty="0"/>
          </a:p>
        </p:txBody>
      </p:sp>
    </p:spTree>
    <p:extLst>
      <p:ext uri="{BB962C8B-B14F-4D97-AF65-F5344CB8AC3E}">
        <p14:creationId xmlns:p14="http://schemas.microsoft.com/office/powerpoint/2010/main" val="4276834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597820"/>
            <a:ext cx="7772400" cy="1102519"/>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UY"/>
          </a:p>
        </p:txBody>
      </p:sp>
    </p:spTree>
    <p:extLst>
      <p:ext uri="{BB962C8B-B14F-4D97-AF65-F5344CB8AC3E}">
        <p14:creationId xmlns:p14="http://schemas.microsoft.com/office/powerpoint/2010/main" val="1273348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UY" dirty="0"/>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dirty="0"/>
              <a:t>Haga clic en el icono para agregar un gráfico</a:t>
            </a:r>
            <a:endParaRPr lang="es-UY" noProof="0" dirty="0"/>
          </a:p>
        </p:txBody>
      </p:sp>
    </p:spTree>
    <p:extLst>
      <p:ext uri="{BB962C8B-B14F-4D97-AF65-F5344CB8AC3E}">
        <p14:creationId xmlns:p14="http://schemas.microsoft.com/office/powerpoint/2010/main" val="400354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posición de imagen"/>
          <p:cNvSpPr>
            <a:spLocks noGrp="1"/>
          </p:cNvSpPr>
          <p:nvPr>
            <p:ph type="pic" sz="quarter" idx="10"/>
          </p:nvPr>
        </p:nvSpPr>
        <p:spPr>
          <a:xfrm>
            <a:off x="468316" y="1437086"/>
            <a:ext cx="4247703" cy="3294459"/>
          </a:xfrm>
        </p:spPr>
        <p:txBody>
          <a:bodyPr/>
          <a:lstStyle/>
          <a:p>
            <a:pPr lvl="0"/>
            <a:r>
              <a:rPr lang="es-ES" noProof="0"/>
              <a:t>Haga clic en el icono para agregar una imagen</a:t>
            </a:r>
            <a:endParaRPr lang="es-UY" noProof="0"/>
          </a:p>
        </p:txBody>
      </p:sp>
      <p:sp>
        <p:nvSpPr>
          <p:cNvPr id="6" name="5 Marcador de texto"/>
          <p:cNvSpPr>
            <a:spLocks noGrp="1"/>
          </p:cNvSpPr>
          <p:nvPr>
            <p:ph type="body" sz="quarter" idx="11"/>
          </p:nvPr>
        </p:nvSpPr>
        <p:spPr>
          <a:xfrm>
            <a:off x="4859338" y="1437086"/>
            <a:ext cx="3816350" cy="3294459"/>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Tree>
    <p:extLst>
      <p:ext uri="{BB962C8B-B14F-4D97-AF65-F5344CB8AC3E}">
        <p14:creationId xmlns:p14="http://schemas.microsoft.com/office/powerpoint/2010/main" val="31259976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4" name="3 Marcador de contenido"/>
          <p:cNvSpPr>
            <a:spLocks noGrp="1"/>
          </p:cNvSpPr>
          <p:nvPr>
            <p:ph sz="quarter" idx="10"/>
          </p:nvPr>
        </p:nvSpPr>
        <p:spPr>
          <a:xfrm>
            <a:off x="468313" y="1491855"/>
            <a:ext cx="4248150" cy="340161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6" name="5 Marcador de gráfico"/>
          <p:cNvSpPr>
            <a:spLocks noGrp="1"/>
          </p:cNvSpPr>
          <p:nvPr>
            <p:ph type="chart" sz="quarter" idx="11"/>
          </p:nvPr>
        </p:nvSpPr>
        <p:spPr>
          <a:xfrm>
            <a:off x="4932366" y="1491855"/>
            <a:ext cx="3887787" cy="3401615"/>
          </a:xfrm>
        </p:spPr>
        <p:txBody>
          <a:bodyPr/>
          <a:lstStyle/>
          <a:p>
            <a:pPr lvl="0"/>
            <a:r>
              <a:rPr lang="es-ES" noProof="0"/>
              <a:t>Haga clic en el icono para agregar un gráfico</a:t>
            </a:r>
            <a:endParaRPr lang="es-UY" noProof="0"/>
          </a:p>
        </p:txBody>
      </p:sp>
    </p:spTree>
    <p:extLst>
      <p:ext uri="{BB962C8B-B14F-4D97-AF65-F5344CB8AC3E}">
        <p14:creationId xmlns:p14="http://schemas.microsoft.com/office/powerpoint/2010/main" val="33379514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image" Target="../media/image5.jpe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7.xml"/><Relationship Id="rId7" Type="http://schemas.openxmlformats.org/officeDocument/2006/relationships/image" Target="../media/image6.jpe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4.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slideLayout" Target="../slideLayouts/slideLayout12.xml"/><Relationship Id="rId7" Type="http://schemas.openxmlformats.org/officeDocument/2006/relationships/image" Target="../media/image8.jpe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5.xml"/><Relationship Id="rId5" Type="http://schemas.openxmlformats.org/officeDocument/2006/relationships/slideLayout" Target="../slideLayouts/slideLayout14.xml"/><Relationship Id="rId10" Type="http://schemas.openxmlformats.org/officeDocument/2006/relationships/image" Target="../media/image10.png"/><Relationship Id="rId4" Type="http://schemas.openxmlformats.org/officeDocument/2006/relationships/slideLayout" Target="../slideLayouts/slideLayout13.xml"/><Relationship Id="rId9" Type="http://schemas.openxmlformats.org/officeDocument/2006/relationships/image" Target="../media/image9.emf"/></Relationships>
</file>

<file path=ppt/slideMasters/_rels/slideMaster6.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slideLayout" Target="../slideLayouts/slideLayout17.xml"/><Relationship Id="rId7" Type="http://schemas.openxmlformats.org/officeDocument/2006/relationships/image" Target="../media/image11.jpe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6.xml"/><Relationship Id="rId5" Type="http://schemas.openxmlformats.org/officeDocument/2006/relationships/slideLayout" Target="../slideLayouts/slideLayout19.xml"/><Relationship Id="rId10" Type="http://schemas.openxmlformats.org/officeDocument/2006/relationships/image" Target="../media/image10.png"/><Relationship Id="rId4" Type="http://schemas.openxmlformats.org/officeDocument/2006/relationships/slideLayout" Target="../slideLayouts/slideLayout18.xml"/><Relationship Id="rId9" Type="http://schemas.openxmlformats.org/officeDocument/2006/relationships/image" Target="../media/image9.emf"/></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image" Target="../media/image5.jpeg"/><Relationship Id="rId5" Type="http://schemas.openxmlformats.org/officeDocument/2006/relationships/slideLayout" Target="../slideLayouts/slideLayout24.xml"/><Relationship Id="rId10" Type="http://schemas.openxmlformats.org/officeDocument/2006/relationships/theme" Target="../theme/theme7.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31.xml"/><Relationship Id="rId7" Type="http://schemas.openxmlformats.org/officeDocument/2006/relationships/theme" Target="../theme/theme8.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3935"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Microsoft Sans Serif" panose="020B0604020202020204" pitchFamily="34" charset="0"/>
        </a:defRPr>
      </a:lvl2pPr>
      <a:lvl3pPr algn="ctr" rtl="0" eaLnBrk="0" fontAlgn="base" hangingPunct="0">
        <a:spcBef>
          <a:spcPct val="0"/>
        </a:spcBef>
        <a:spcAft>
          <a:spcPct val="0"/>
        </a:spcAft>
        <a:defRPr sz="4400">
          <a:solidFill>
            <a:schemeClr val="tx1"/>
          </a:solidFill>
          <a:latin typeface="Microsoft Sans Serif" panose="020B0604020202020204" pitchFamily="34" charset="0"/>
        </a:defRPr>
      </a:lvl3pPr>
      <a:lvl4pPr algn="ctr" rtl="0" eaLnBrk="0" fontAlgn="base" hangingPunct="0">
        <a:spcBef>
          <a:spcPct val="0"/>
        </a:spcBef>
        <a:spcAft>
          <a:spcPct val="0"/>
        </a:spcAft>
        <a:defRPr sz="4400">
          <a:solidFill>
            <a:schemeClr val="tx1"/>
          </a:solidFill>
          <a:latin typeface="Microsoft Sans Serif" panose="020B0604020202020204" pitchFamily="34" charset="0"/>
        </a:defRPr>
      </a:lvl4pPr>
      <a:lvl5pPr algn="ctr" rtl="0" eaLnBrk="0" fontAlgn="base" hangingPunct="0">
        <a:spcBef>
          <a:spcPct val="0"/>
        </a:spcBef>
        <a:spcAft>
          <a:spcPct val="0"/>
        </a:spcAft>
        <a:defRPr sz="4400">
          <a:solidFill>
            <a:schemeClr val="tx1"/>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Gotham" pitchFamily="50" charset="0"/>
        </a:defRPr>
      </a:lvl6pPr>
      <a:lvl7pPr marL="914400" algn="ctr" rtl="0" eaLnBrk="1" fontAlgn="base" hangingPunct="1">
        <a:spcBef>
          <a:spcPct val="0"/>
        </a:spcBef>
        <a:spcAft>
          <a:spcPct val="0"/>
        </a:spcAft>
        <a:defRPr sz="4400">
          <a:solidFill>
            <a:schemeClr val="tx1"/>
          </a:solidFill>
          <a:latin typeface="Gotham" pitchFamily="50" charset="0"/>
        </a:defRPr>
      </a:lvl7pPr>
      <a:lvl8pPr marL="1371600" algn="ctr" rtl="0" eaLnBrk="1" fontAlgn="base" hangingPunct="1">
        <a:spcBef>
          <a:spcPct val="0"/>
        </a:spcBef>
        <a:spcAft>
          <a:spcPct val="0"/>
        </a:spcAft>
        <a:defRPr sz="4400">
          <a:solidFill>
            <a:schemeClr val="tx1"/>
          </a:solidFill>
          <a:latin typeface="Gotham" pitchFamily="50" charset="0"/>
        </a:defRPr>
      </a:lvl8pPr>
      <a:lvl9pPr marL="1828800" algn="ctr" rtl="0" eaLnBrk="1" fontAlgn="base" hangingPunct="1">
        <a:spcBef>
          <a:spcPct val="0"/>
        </a:spcBef>
        <a:spcAft>
          <a:spcPct val="0"/>
        </a:spcAft>
        <a:defRPr sz="4400">
          <a:solidFill>
            <a:schemeClr val="tx1"/>
          </a:solidFill>
          <a:latin typeface="Gotham" pitchFamily="50"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cSld>
  <p:clrMap bg1="dk1" tx1="lt1" bg2="dk2" tx2="lt2" accent1="accent1" accent2="accent2" accent3="accent3" accent4="accent4" accent5="accent5" accent6="accent6" hlink="hlink" folHlink="folHlink"/>
  <p:sldLayoutIdLst>
    <p:sldLayoutId id="2147483936"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Microsoft Sans Serif" panose="020B0604020202020204" pitchFamily="34" charset="0"/>
        </a:defRPr>
      </a:lvl2pPr>
      <a:lvl3pPr algn="ctr" rtl="0" eaLnBrk="0" fontAlgn="base" hangingPunct="0">
        <a:spcBef>
          <a:spcPct val="0"/>
        </a:spcBef>
        <a:spcAft>
          <a:spcPct val="0"/>
        </a:spcAft>
        <a:defRPr sz="4400">
          <a:solidFill>
            <a:schemeClr val="tx1"/>
          </a:solidFill>
          <a:latin typeface="Microsoft Sans Serif" panose="020B0604020202020204" pitchFamily="34" charset="0"/>
        </a:defRPr>
      </a:lvl3pPr>
      <a:lvl4pPr algn="ctr" rtl="0" eaLnBrk="0" fontAlgn="base" hangingPunct="0">
        <a:spcBef>
          <a:spcPct val="0"/>
        </a:spcBef>
        <a:spcAft>
          <a:spcPct val="0"/>
        </a:spcAft>
        <a:defRPr sz="4400">
          <a:solidFill>
            <a:schemeClr val="tx1"/>
          </a:solidFill>
          <a:latin typeface="Microsoft Sans Serif" panose="020B0604020202020204" pitchFamily="34" charset="0"/>
        </a:defRPr>
      </a:lvl4pPr>
      <a:lvl5pPr algn="ctr" rtl="0" eaLnBrk="0" fontAlgn="base" hangingPunct="0">
        <a:spcBef>
          <a:spcPct val="0"/>
        </a:spcBef>
        <a:spcAft>
          <a:spcPct val="0"/>
        </a:spcAft>
        <a:defRPr sz="4400">
          <a:solidFill>
            <a:schemeClr val="tx1"/>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Gotham" pitchFamily="50" charset="0"/>
        </a:defRPr>
      </a:lvl6pPr>
      <a:lvl7pPr marL="914400" algn="ctr" rtl="0" eaLnBrk="1" fontAlgn="base" hangingPunct="1">
        <a:spcBef>
          <a:spcPct val="0"/>
        </a:spcBef>
        <a:spcAft>
          <a:spcPct val="0"/>
        </a:spcAft>
        <a:defRPr sz="4400">
          <a:solidFill>
            <a:schemeClr val="tx1"/>
          </a:solidFill>
          <a:latin typeface="Gotham" pitchFamily="50" charset="0"/>
        </a:defRPr>
      </a:lvl7pPr>
      <a:lvl8pPr marL="1371600" algn="ctr" rtl="0" eaLnBrk="1" fontAlgn="base" hangingPunct="1">
        <a:spcBef>
          <a:spcPct val="0"/>
        </a:spcBef>
        <a:spcAft>
          <a:spcPct val="0"/>
        </a:spcAft>
        <a:defRPr sz="4400">
          <a:solidFill>
            <a:schemeClr val="tx1"/>
          </a:solidFill>
          <a:latin typeface="Gotham" pitchFamily="50" charset="0"/>
        </a:defRPr>
      </a:lvl8pPr>
      <a:lvl9pPr marL="1828800" algn="ctr" rtl="0" eaLnBrk="1" fontAlgn="base" hangingPunct="1">
        <a:spcBef>
          <a:spcPct val="0"/>
        </a:spcBef>
        <a:spcAft>
          <a:spcPct val="0"/>
        </a:spcAft>
        <a:defRPr sz="4400">
          <a:solidFill>
            <a:schemeClr val="tx1"/>
          </a:solidFill>
          <a:latin typeface="Gotham" pitchFamily="50"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0" y="-24266"/>
            <a:ext cx="7859712" cy="435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1027" name="2 Marcador de texto"/>
          <p:cNvSpPr>
            <a:spLocks noGrp="1"/>
          </p:cNvSpPr>
          <p:nvPr>
            <p:ph type="body" idx="1"/>
          </p:nvPr>
        </p:nvSpPr>
        <p:spPr bwMode="auto">
          <a:xfrm>
            <a:off x="323528" y="627534"/>
            <a:ext cx="856895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dirty="0"/>
              <a:t>Haga clic para modificar el estilo de texto del patrón</a:t>
            </a:r>
          </a:p>
          <a:p>
            <a:pPr lvl="1"/>
            <a:r>
              <a:rPr lang="es-ES" altLang="es-ES" dirty="0"/>
              <a:t>Segundo nivel</a:t>
            </a:r>
          </a:p>
          <a:p>
            <a:pPr lvl="2"/>
            <a:r>
              <a:rPr lang="es-ES" altLang="es-ES" dirty="0"/>
              <a:t>Tercer nivel</a:t>
            </a:r>
          </a:p>
          <a:p>
            <a:pPr lvl="3"/>
            <a:r>
              <a:rPr lang="es-ES" altLang="es-ES" dirty="0"/>
              <a:t>Cuarto nivel</a:t>
            </a:r>
          </a:p>
          <a:p>
            <a:pPr lvl="4"/>
            <a:r>
              <a:rPr lang="es-ES" altLang="es-ES" dirty="0"/>
              <a:t>Quinto</a:t>
            </a:r>
            <a:endParaRPr lang="es-UY" altLang="es-ES" dirty="0"/>
          </a:p>
        </p:txBody>
      </p:sp>
    </p:spTree>
  </p:cSld>
  <p:clrMap bg1="lt1" tx1="dk1" bg2="lt2" tx2="dk2" accent1="accent1" accent2="accent2" accent3="accent3" accent4="accent4" accent5="accent5" accent6="accent6" hlink="hlink" folHlink="folHlink"/>
  <p:sldLayoutIdLst>
    <p:sldLayoutId id="2147483915" r:id="rId1"/>
    <p:sldLayoutId id="2147483916" r:id="rId2"/>
  </p:sldLayoutIdLst>
  <p:txStyles>
    <p:titleStyle>
      <a:lvl1pPr algn="l" rtl="0" eaLnBrk="0" fontAlgn="base" hangingPunct="0">
        <a:spcBef>
          <a:spcPct val="0"/>
        </a:spcBef>
        <a:spcAft>
          <a:spcPct val="0"/>
        </a:spcAft>
        <a:defRPr sz="20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18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2051" name="2 Marcador de texto"/>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pic>
        <p:nvPicPr>
          <p:cNvPr id="2052" name="Imagen 1"/>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7092950" y="4659313"/>
            <a:ext cx="159385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20" r:id="rId1"/>
    <p:sldLayoutId id="2147483921" r:id="rId2"/>
    <p:sldLayoutId id="2147483922" r:id="rId3"/>
    <p:sldLayoutId id="2147483923" r:id="rId4"/>
    <p:sldLayoutId id="2147483924" r:id="rId5"/>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3074" name="1 Marcador de título"/>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3075" name="2 Marcador de texto"/>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graphicFrame>
        <p:nvGraphicFramePr>
          <p:cNvPr id="3076" name="Objeto 3"/>
          <p:cNvGraphicFramePr>
            <a:graphicFrameLocks noChangeAspect="1"/>
          </p:cNvGraphicFramePr>
          <p:nvPr userDrawn="1"/>
        </p:nvGraphicFramePr>
        <p:xfrm>
          <a:off x="7451725" y="4659313"/>
          <a:ext cx="1495425" cy="422275"/>
        </p:xfrm>
        <a:graphic>
          <a:graphicData uri="http://schemas.openxmlformats.org/presentationml/2006/ole">
            <mc:AlternateContent xmlns:mc="http://schemas.openxmlformats.org/markup-compatibility/2006">
              <mc:Choice xmlns:v="urn:schemas-microsoft-com:vml" Requires="v">
                <p:oleObj name="CorelDRAW" r:id="rId8" imgW="5925815" imgH="1673975" progId="CorelDraw.Graphic.21">
                  <p:embed/>
                </p:oleObj>
              </mc:Choice>
              <mc:Fallback>
                <p:oleObj name="CorelDRAW" r:id="rId8" imgW="5925815" imgH="1673975" progId="CorelDraw.Graphic.21">
                  <p:embed/>
                  <p:pic>
                    <p:nvPicPr>
                      <p:cNvPr id="0" name="Objeto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1725" y="4659313"/>
                        <a:ext cx="14954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077" name="Gráfico 9"/>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6372225" y="4789488"/>
            <a:ext cx="6794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
        <p:nvSpPr>
          <p:cNvPr id="4098" name="1 Marcador de título"/>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4099" name="2 Marcador de texto"/>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graphicFrame>
        <p:nvGraphicFramePr>
          <p:cNvPr id="4100" name="Objeto 3"/>
          <p:cNvGraphicFramePr>
            <a:graphicFrameLocks noChangeAspect="1"/>
          </p:cNvGraphicFramePr>
          <p:nvPr userDrawn="1"/>
        </p:nvGraphicFramePr>
        <p:xfrm>
          <a:off x="7451725" y="4659313"/>
          <a:ext cx="1495425" cy="422275"/>
        </p:xfrm>
        <a:graphic>
          <a:graphicData uri="http://schemas.openxmlformats.org/presentationml/2006/ole">
            <mc:AlternateContent xmlns:mc="http://schemas.openxmlformats.org/markup-compatibility/2006">
              <mc:Choice xmlns:v="urn:schemas-microsoft-com:vml" Requires="v">
                <p:oleObj name="CorelDRAW" r:id="rId8" imgW="5925815" imgH="1673975" progId="CorelDraw.Graphic.21">
                  <p:embed/>
                </p:oleObj>
              </mc:Choice>
              <mc:Fallback>
                <p:oleObj name="CorelDRAW" r:id="rId8" imgW="5925815" imgH="1673975" progId="CorelDraw.Graphic.21">
                  <p:embed/>
                  <p:pic>
                    <p:nvPicPr>
                      <p:cNvPr id="0" name="Objeto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1725" y="4659313"/>
                        <a:ext cx="149542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4101" name="Gráfico 9"/>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6372225" y="4789488"/>
            <a:ext cx="6794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8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a:srcRect/>
          <a:stretch>
            <a:fillRect/>
          </a:stretch>
        </a:blipFill>
        <a:effectLst/>
      </p:bgPr>
    </p:bg>
    <p:spTree>
      <p:nvGrpSpPr>
        <p:cNvPr id="1" name=""/>
        <p:cNvGrpSpPr/>
        <p:nvPr/>
      </p:nvGrpSpPr>
      <p:grpSpPr>
        <a:xfrm>
          <a:off x="0" y="0"/>
          <a:ext cx="0" cy="0"/>
          <a:chOff x="0" y="0"/>
          <a:chExt cx="0" cy="0"/>
        </a:xfrm>
      </p:grpSpPr>
      <p:sp>
        <p:nvSpPr>
          <p:cNvPr id="1026" name="1 Marcador de título">
            <a:extLst>
              <a:ext uri="{FF2B5EF4-FFF2-40B4-BE49-F238E27FC236}">
                <a16:creationId xmlns:a16="http://schemas.microsoft.com/office/drawing/2014/main" id="{9B05D167-BD1D-408B-9071-5B7A31C5FE3D}"/>
              </a:ext>
            </a:extLst>
          </p:cNvPr>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1027" name="2 Marcador de texto">
            <a:extLst>
              <a:ext uri="{FF2B5EF4-FFF2-40B4-BE49-F238E27FC236}">
                <a16:creationId xmlns:a16="http://schemas.microsoft.com/office/drawing/2014/main" id="{0E9949F2-375F-4151-9541-73D7141B97F8}"/>
              </a:ext>
            </a:extLst>
          </p:cNvPr>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spTree>
    <p:extLst>
      <p:ext uri="{BB962C8B-B14F-4D97-AF65-F5344CB8AC3E}">
        <p14:creationId xmlns:p14="http://schemas.microsoft.com/office/powerpoint/2010/main" val="352508875"/>
      </p:ext>
    </p:extLst>
  </p:cSld>
  <p:clrMap bg1="lt1" tx1="dk1" bg2="lt2" tx2="dk2" accent1="accent1" accent2="accent2" accent3="accent3" accent4="accent4" accent5="accent5" accent6="accent6" hlink="hlink" folHlink="folHlink"/>
  <p:sldLayoutIdLst>
    <p:sldLayoutId id="2147483938" r:id="rId1"/>
    <p:sldLayoutId id="2147483939" r:id="rId2"/>
    <p:sldLayoutId id="2147483940" r:id="rId3"/>
    <p:sldLayoutId id="2147483941" r:id="rId4"/>
    <p:sldLayoutId id="2147483942" r:id="rId5"/>
    <p:sldLayoutId id="2147483944" r:id="rId6"/>
    <p:sldLayoutId id="2147483945" r:id="rId7"/>
    <p:sldLayoutId id="2147483946" r:id="rId8"/>
    <p:sldLayoutId id="2147483947" r:id="rId9"/>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1026" name="1 Marcador de título">
            <a:extLst>
              <a:ext uri="{FF2B5EF4-FFF2-40B4-BE49-F238E27FC236}">
                <a16:creationId xmlns:a16="http://schemas.microsoft.com/office/drawing/2014/main" id="{E1E30C8F-3938-453D-96F4-21EDA5976955}"/>
              </a:ext>
            </a:extLst>
          </p:cNvPr>
          <p:cNvSpPr>
            <a:spLocks noGrp="1"/>
          </p:cNvSpPr>
          <p:nvPr>
            <p:ph type="title"/>
          </p:nvPr>
        </p:nvSpPr>
        <p:spPr bwMode="auto">
          <a:xfrm>
            <a:off x="827088" y="411163"/>
            <a:ext cx="7859712"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ltLang="es-ES"/>
              <a:t>Haga clic para modificar el estilo de título del patrón</a:t>
            </a:r>
            <a:endParaRPr lang="es-UY" altLang="es-ES"/>
          </a:p>
        </p:txBody>
      </p:sp>
      <p:sp>
        <p:nvSpPr>
          <p:cNvPr id="1027" name="2 Marcador de texto">
            <a:extLst>
              <a:ext uri="{FF2B5EF4-FFF2-40B4-BE49-F238E27FC236}">
                <a16:creationId xmlns:a16="http://schemas.microsoft.com/office/drawing/2014/main" id="{504DB9B0-6E50-4ED8-BE08-2838F7FAE019}"/>
              </a:ext>
            </a:extLst>
          </p:cNvPr>
          <p:cNvSpPr>
            <a:spLocks noGrp="1"/>
          </p:cNvSpPr>
          <p:nvPr>
            <p:ph type="body" idx="1"/>
          </p:nvPr>
        </p:nvSpPr>
        <p:spPr bwMode="auto">
          <a:xfrm>
            <a:off x="827088" y="1492250"/>
            <a:ext cx="7859712"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a:t>
            </a:r>
            <a:endParaRPr lang="es-UY" altLang="es-ES"/>
          </a:p>
        </p:txBody>
      </p:sp>
    </p:spTree>
    <p:extLst>
      <p:ext uri="{BB962C8B-B14F-4D97-AF65-F5344CB8AC3E}">
        <p14:creationId xmlns:p14="http://schemas.microsoft.com/office/powerpoint/2010/main" val="586558457"/>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5" r:id="rId6"/>
  </p:sldLayoutIdLst>
  <p:txStyles>
    <p:titleStyle>
      <a:lvl1pPr algn="l" rtl="0" eaLnBrk="0" fontAlgn="base" hangingPunct="0">
        <a:spcBef>
          <a:spcPct val="0"/>
        </a:spcBef>
        <a:spcAft>
          <a:spcPct val="0"/>
        </a:spcAft>
        <a:defRPr sz="2400" kern="12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Microsoft Sans Serif" panose="020B0604020202020204" pitchFamily="34" charset="0"/>
        </a:defRPr>
      </a:lvl2pPr>
      <a:lvl3pPr algn="l" rtl="0" eaLnBrk="0" fontAlgn="base" hangingPunct="0">
        <a:spcBef>
          <a:spcPct val="0"/>
        </a:spcBef>
        <a:spcAft>
          <a:spcPct val="0"/>
        </a:spcAft>
        <a:defRPr sz="2400">
          <a:solidFill>
            <a:schemeClr val="tx2"/>
          </a:solidFill>
          <a:latin typeface="Microsoft Sans Serif" panose="020B0604020202020204" pitchFamily="34" charset="0"/>
        </a:defRPr>
      </a:lvl3pPr>
      <a:lvl4pPr algn="l" rtl="0" eaLnBrk="0" fontAlgn="base" hangingPunct="0">
        <a:spcBef>
          <a:spcPct val="0"/>
        </a:spcBef>
        <a:spcAft>
          <a:spcPct val="0"/>
        </a:spcAft>
        <a:defRPr sz="2400">
          <a:solidFill>
            <a:schemeClr val="tx2"/>
          </a:solidFill>
          <a:latin typeface="Microsoft Sans Serif" panose="020B0604020202020204" pitchFamily="34" charset="0"/>
        </a:defRPr>
      </a:lvl4pPr>
      <a:lvl5pPr algn="l" rtl="0" eaLnBrk="0" fontAlgn="base" hangingPunct="0">
        <a:spcBef>
          <a:spcPct val="0"/>
        </a:spcBef>
        <a:spcAft>
          <a:spcPct val="0"/>
        </a:spcAft>
        <a:defRPr sz="2400">
          <a:solidFill>
            <a:schemeClr val="tx2"/>
          </a:solidFill>
          <a:latin typeface="Microsoft Sans Serif" panose="020B0604020202020204"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400" kern="1200">
          <a:solidFill>
            <a:schemeClr val="tx2"/>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chemeClr val="tx2"/>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ern="1200">
          <a:solidFill>
            <a:schemeClr val="tx2"/>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1600" kern="1200">
          <a:solidFill>
            <a:schemeClr val="tx2"/>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image" Target="../media/image24.png"/><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42.png"/><Relationship Id="rId2" Type="http://schemas.openxmlformats.org/officeDocument/2006/relationships/image" Target="../media/image39.jpeg"/><Relationship Id="rId1" Type="http://schemas.openxmlformats.org/officeDocument/2006/relationships/slideLayout" Target="../slideLayouts/slideLayout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a:spLocks noChangeArrowheads="1"/>
          </p:cNvSpPr>
          <p:nvPr/>
        </p:nvSpPr>
        <p:spPr bwMode="auto">
          <a:xfrm>
            <a:off x="1909316" y="769888"/>
            <a:ext cx="5831036" cy="2308324"/>
          </a:xfrm>
          <a:prstGeom prst="rect">
            <a:avLst/>
          </a:prstGeom>
          <a:noFill/>
          <a:ln>
            <a:noFill/>
          </a:ln>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br>
              <a:rPr lang="es-ES" altLang="es-ES" sz="3600" dirty="0">
                <a:latin typeface="+mj-lt"/>
              </a:rPr>
            </a:br>
            <a:r>
              <a:rPr lang="es-ES" altLang="es-ES" sz="3600" dirty="0">
                <a:latin typeface="+mj-lt"/>
              </a:rPr>
              <a:t>Enfoque para la planificación de proyectos de Agesic</a:t>
            </a:r>
          </a:p>
        </p:txBody>
      </p:sp>
      <p:sp>
        <p:nvSpPr>
          <p:cNvPr id="6" name="CuadroTexto 5"/>
          <p:cNvSpPr txBox="1">
            <a:spLocks noChangeArrowheads="1"/>
          </p:cNvSpPr>
          <p:nvPr/>
        </p:nvSpPr>
        <p:spPr bwMode="auto">
          <a:xfrm>
            <a:off x="2592388" y="3219450"/>
            <a:ext cx="5147964" cy="338554"/>
          </a:xfrm>
          <a:prstGeom prst="rect">
            <a:avLst/>
          </a:prstGeom>
          <a:noFill/>
          <a:ln>
            <a:noFill/>
          </a:ln>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s-ES" altLang="es-ES" sz="1600" dirty="0"/>
              <a:t>Fundamentos de Gestión de Proyectos en Agesic</a:t>
            </a:r>
          </a:p>
        </p:txBody>
      </p:sp>
      <p:cxnSp>
        <p:nvCxnSpPr>
          <p:cNvPr id="8" name="Conector recto 7"/>
          <p:cNvCxnSpPr>
            <a:cxnSpLocks/>
          </p:cNvCxnSpPr>
          <p:nvPr/>
        </p:nvCxnSpPr>
        <p:spPr>
          <a:xfrm>
            <a:off x="2665413" y="3219450"/>
            <a:ext cx="478631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alphaModFix amt="40000"/>
            <a:lum/>
          </a:blip>
          <a:srcRect/>
          <a:tile tx="0" ty="0" sx="100000" sy="100000" flip="none" algn="tl"/>
        </a:blipFill>
        <a:effectLst/>
      </p:bgPr>
    </p:bg>
    <p:spTree>
      <p:nvGrpSpPr>
        <p:cNvPr id="1" name=""/>
        <p:cNvGrpSpPr/>
        <p:nvPr/>
      </p:nvGrpSpPr>
      <p:grpSpPr>
        <a:xfrm>
          <a:off x="0" y="0"/>
          <a:ext cx="0" cy="0"/>
          <a:chOff x="0" y="0"/>
          <a:chExt cx="0" cy="0"/>
        </a:xfrm>
      </p:grpSpPr>
      <p:grpSp>
        <p:nvGrpSpPr>
          <p:cNvPr id="3" name="Grupo 2">
            <a:extLst>
              <a:ext uri="{FF2B5EF4-FFF2-40B4-BE49-F238E27FC236}">
                <a16:creationId xmlns:a16="http://schemas.microsoft.com/office/drawing/2014/main" id="{F9EC783D-88A0-D1B2-5673-0D7725124E17}"/>
              </a:ext>
            </a:extLst>
          </p:cNvPr>
          <p:cNvGrpSpPr/>
          <p:nvPr/>
        </p:nvGrpSpPr>
        <p:grpSpPr>
          <a:xfrm>
            <a:off x="75782" y="627534"/>
            <a:ext cx="5512798" cy="3318878"/>
            <a:chOff x="75782" y="627534"/>
            <a:chExt cx="5512798" cy="3318878"/>
          </a:xfrm>
        </p:grpSpPr>
        <p:sp>
          <p:nvSpPr>
            <p:cNvPr id="2" name="Rectángulo: esquinas superiores cortadas 1">
              <a:extLst>
                <a:ext uri="{FF2B5EF4-FFF2-40B4-BE49-F238E27FC236}">
                  <a16:creationId xmlns:a16="http://schemas.microsoft.com/office/drawing/2014/main" id="{BB847591-FE4E-577C-84E5-0A5704196C73}"/>
                </a:ext>
              </a:extLst>
            </p:cNvPr>
            <p:cNvSpPr/>
            <p:nvPr/>
          </p:nvSpPr>
          <p:spPr>
            <a:xfrm>
              <a:off x="2340205" y="627534"/>
              <a:ext cx="1359629" cy="610058"/>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ea typeface="+mn-ea"/>
                  <a:cs typeface="+mn-cs"/>
                </a:rPr>
                <a:t>Desarrollar Unidad GD</a:t>
              </a:r>
            </a:p>
          </p:txBody>
        </p:sp>
        <p:sp>
          <p:nvSpPr>
            <p:cNvPr id="6" name="Rectángulo: esquinas superiores cortadas 5">
              <a:extLst>
                <a:ext uri="{FF2B5EF4-FFF2-40B4-BE49-F238E27FC236}">
                  <a16:creationId xmlns:a16="http://schemas.microsoft.com/office/drawing/2014/main" id="{27793F7B-A483-E465-4CAE-499CB8B9C877}"/>
                </a:ext>
              </a:extLst>
            </p:cNvPr>
            <p:cNvSpPr/>
            <p:nvPr/>
          </p:nvSpPr>
          <p:spPr>
            <a:xfrm>
              <a:off x="75782" y="1568378"/>
              <a:ext cx="970657" cy="450087"/>
            </a:xfrm>
            <a:prstGeom prst="snip2SameRect">
              <a:avLst/>
            </a:prstGeom>
            <a:solidFill>
              <a:schemeClr val="accent5">
                <a:lumMod val="40000"/>
                <a:lumOff val="6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ea typeface="+mn-ea"/>
                  <a:cs typeface="+mn-cs"/>
                </a:rPr>
                <a:t>Preparación</a:t>
              </a:r>
            </a:p>
          </p:txBody>
        </p:sp>
        <p:sp>
          <p:nvSpPr>
            <p:cNvPr id="8" name="Rectángulo: esquinas superiores cortadas 7">
              <a:extLst>
                <a:ext uri="{FF2B5EF4-FFF2-40B4-BE49-F238E27FC236}">
                  <a16:creationId xmlns:a16="http://schemas.microsoft.com/office/drawing/2014/main" id="{E54D369B-4156-FB7F-B693-60CDD423D2B4}"/>
                </a:ext>
              </a:extLst>
            </p:cNvPr>
            <p:cNvSpPr/>
            <p:nvPr/>
          </p:nvSpPr>
          <p:spPr>
            <a:xfrm>
              <a:off x="1416272" y="1582034"/>
              <a:ext cx="894661" cy="450087"/>
            </a:xfrm>
            <a:prstGeom prst="snip2SameRect">
              <a:avLst/>
            </a:prstGeom>
            <a:solidFill>
              <a:schemeClr val="accent5">
                <a:lumMod val="40000"/>
                <a:lumOff val="6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ea typeface="+mn-ea"/>
                  <a:cs typeface="+mn-cs"/>
                </a:rPr>
                <a:t>Organismo 1</a:t>
              </a:r>
            </a:p>
          </p:txBody>
        </p:sp>
        <p:sp>
          <p:nvSpPr>
            <p:cNvPr id="9" name="Rectángulo: esquinas superiores cortadas 8">
              <a:extLst>
                <a:ext uri="{FF2B5EF4-FFF2-40B4-BE49-F238E27FC236}">
                  <a16:creationId xmlns:a16="http://schemas.microsoft.com/office/drawing/2014/main" id="{19505CB0-32EF-E631-6171-E86A6E58E7EF}"/>
                </a:ext>
              </a:extLst>
            </p:cNvPr>
            <p:cNvSpPr/>
            <p:nvPr/>
          </p:nvSpPr>
          <p:spPr>
            <a:xfrm>
              <a:off x="1964044" y="2857093"/>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ea typeface="+mn-ea"/>
                  <a:cs typeface="+mn-cs"/>
                </a:rPr>
                <a:t>Equipo UGD capacitado</a:t>
              </a:r>
            </a:p>
          </p:txBody>
        </p:sp>
        <p:sp>
          <p:nvSpPr>
            <p:cNvPr id="10" name="Rectángulo: esquinas superiores cortadas 9">
              <a:extLst>
                <a:ext uri="{FF2B5EF4-FFF2-40B4-BE49-F238E27FC236}">
                  <a16:creationId xmlns:a16="http://schemas.microsoft.com/office/drawing/2014/main" id="{AF7FDA89-95C5-6390-9345-E5D30BF31014}"/>
                </a:ext>
              </a:extLst>
            </p:cNvPr>
            <p:cNvSpPr/>
            <p:nvPr/>
          </p:nvSpPr>
          <p:spPr>
            <a:xfrm>
              <a:off x="1967667" y="3492266"/>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ea typeface="+mn-ea"/>
                  <a:cs typeface="+mn-cs"/>
                </a:rPr>
                <a:t>Inicio de trabajo UGD</a:t>
              </a:r>
            </a:p>
          </p:txBody>
        </p:sp>
        <p:sp>
          <p:nvSpPr>
            <p:cNvPr id="11" name="Rectángulo: esquinas superiores cortadas 10">
              <a:extLst>
                <a:ext uri="{FF2B5EF4-FFF2-40B4-BE49-F238E27FC236}">
                  <a16:creationId xmlns:a16="http://schemas.microsoft.com/office/drawing/2014/main" id="{1E5B9590-454D-C12E-D0F1-2EEA05FA7108}"/>
                </a:ext>
              </a:extLst>
            </p:cNvPr>
            <p:cNvSpPr/>
            <p:nvPr/>
          </p:nvSpPr>
          <p:spPr>
            <a:xfrm>
              <a:off x="689120" y="2473665"/>
              <a:ext cx="977190" cy="560663"/>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ea typeface="+mn-ea"/>
                  <a:cs typeface="+mn-cs"/>
                </a:rPr>
                <a:t>Materiales (guías, talleres, </a:t>
              </a:r>
              <a:r>
                <a:rPr kumimoji="0" lang="es-UY" sz="1000" b="0" i="0" u="none" strike="noStrike" kern="1200" cap="none" spc="0" normalizeH="0" baseline="0" noProof="0" dirty="0" err="1">
                  <a:ln>
                    <a:noFill/>
                  </a:ln>
                  <a:solidFill>
                    <a:srgbClr val="FFFFFF"/>
                  </a:solidFill>
                  <a:effectLst/>
                  <a:uLnTx/>
                  <a:uFillTx/>
                  <a:ea typeface="+mn-ea"/>
                  <a:cs typeface="+mn-cs"/>
                </a:rPr>
                <a:t>etc</a:t>
              </a:r>
              <a:r>
                <a:rPr kumimoji="0" lang="es-UY" sz="1000" b="0" i="0" u="none" strike="noStrike" kern="1200" cap="none" spc="0" normalizeH="0" baseline="0" noProof="0" dirty="0">
                  <a:ln>
                    <a:noFill/>
                  </a:ln>
                  <a:solidFill>
                    <a:srgbClr val="FFFFFF"/>
                  </a:solidFill>
                  <a:effectLst/>
                  <a:uLnTx/>
                  <a:uFillTx/>
                  <a:ea typeface="+mn-ea"/>
                  <a:cs typeface="+mn-cs"/>
                </a:rPr>
                <a:t>)</a:t>
              </a:r>
            </a:p>
          </p:txBody>
        </p:sp>
        <p:sp>
          <p:nvSpPr>
            <p:cNvPr id="12" name="Rectángulo: esquinas superiores cortadas 11">
              <a:extLst>
                <a:ext uri="{FF2B5EF4-FFF2-40B4-BE49-F238E27FC236}">
                  <a16:creationId xmlns:a16="http://schemas.microsoft.com/office/drawing/2014/main" id="{E47621D3-269D-F01B-1712-96C2C0FA7B3F}"/>
                </a:ext>
              </a:extLst>
            </p:cNvPr>
            <p:cNvSpPr/>
            <p:nvPr/>
          </p:nvSpPr>
          <p:spPr>
            <a:xfrm>
              <a:off x="673516" y="3155705"/>
              <a:ext cx="977190" cy="560663"/>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lIns="36000" rIns="36000" rtlCol="0" anchor="ctr"/>
            <a:lstStyle/>
            <a:p>
              <a:pPr algn="ctr"/>
              <a:r>
                <a:rPr lang="es-UY" sz="1000" dirty="0">
                  <a:solidFill>
                    <a:srgbClr val="FFFFFF"/>
                  </a:solidFill>
                </a:rPr>
                <a:t>Acuerdos con organismos</a:t>
              </a:r>
            </a:p>
          </p:txBody>
        </p:sp>
        <p:sp>
          <p:nvSpPr>
            <p:cNvPr id="13" name="Rectángulo: esquinas superiores cortadas 12">
              <a:extLst>
                <a:ext uri="{FF2B5EF4-FFF2-40B4-BE49-F238E27FC236}">
                  <a16:creationId xmlns:a16="http://schemas.microsoft.com/office/drawing/2014/main" id="{29EB6B71-844D-1429-A079-83D2141675F3}"/>
                </a:ext>
              </a:extLst>
            </p:cNvPr>
            <p:cNvSpPr/>
            <p:nvPr/>
          </p:nvSpPr>
          <p:spPr>
            <a:xfrm>
              <a:off x="1964304" y="2312849"/>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s-UY" sz="1000" dirty="0">
                  <a:solidFill>
                    <a:srgbClr val="FFFFFF"/>
                  </a:solidFill>
                </a:rPr>
                <a:t>Equipo UGD conformado</a:t>
              </a:r>
              <a:endParaRPr kumimoji="0" lang="es-UY" sz="1000" b="0" i="0" u="none" strike="noStrike" kern="1200" cap="none" spc="0" normalizeH="0" baseline="0" noProof="0" dirty="0">
                <a:ln>
                  <a:noFill/>
                </a:ln>
                <a:solidFill>
                  <a:srgbClr val="FFFFFF"/>
                </a:solidFill>
                <a:effectLst/>
                <a:uLnTx/>
                <a:uFillTx/>
                <a:ea typeface="+mn-ea"/>
                <a:cs typeface="+mn-cs"/>
              </a:endParaRPr>
            </a:p>
          </p:txBody>
        </p:sp>
        <p:cxnSp>
          <p:nvCxnSpPr>
            <p:cNvPr id="14" name="Conector: angular 13">
              <a:extLst>
                <a:ext uri="{FF2B5EF4-FFF2-40B4-BE49-F238E27FC236}">
                  <a16:creationId xmlns:a16="http://schemas.microsoft.com/office/drawing/2014/main" id="{FD6B7512-C8E1-48EB-A7B9-EDCDA97E2775}"/>
                </a:ext>
              </a:extLst>
            </p:cNvPr>
            <p:cNvCxnSpPr>
              <a:cxnSpLocks/>
              <a:stCxn id="2" idx="1"/>
              <a:endCxn id="6" idx="3"/>
            </p:cNvCxnSpPr>
            <p:nvPr/>
          </p:nvCxnSpPr>
          <p:spPr>
            <a:xfrm rot="5400000">
              <a:off x="1625173" y="173531"/>
              <a:ext cx="330786" cy="2458909"/>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 name="Conector: angular 15">
              <a:extLst>
                <a:ext uri="{FF2B5EF4-FFF2-40B4-BE49-F238E27FC236}">
                  <a16:creationId xmlns:a16="http://schemas.microsoft.com/office/drawing/2014/main" id="{03C65D1E-0E2A-984F-601E-34EBB5B9C0F8}"/>
                </a:ext>
              </a:extLst>
            </p:cNvPr>
            <p:cNvCxnSpPr>
              <a:cxnSpLocks/>
              <a:stCxn id="2" idx="1"/>
              <a:endCxn id="8" idx="3"/>
            </p:cNvCxnSpPr>
            <p:nvPr/>
          </p:nvCxnSpPr>
          <p:spPr>
            <a:xfrm rot="5400000">
              <a:off x="2269591" y="831605"/>
              <a:ext cx="344442" cy="1156417"/>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Conector: angular 16">
              <a:extLst>
                <a:ext uri="{FF2B5EF4-FFF2-40B4-BE49-F238E27FC236}">
                  <a16:creationId xmlns:a16="http://schemas.microsoft.com/office/drawing/2014/main" id="{F53910AF-9F1F-BD5E-3E7B-F8D1BD5F6272}"/>
                </a:ext>
              </a:extLst>
            </p:cNvPr>
            <p:cNvCxnSpPr>
              <a:cxnSpLocks/>
              <a:stCxn id="6" idx="1"/>
              <a:endCxn id="11" idx="2"/>
            </p:cNvCxnSpPr>
            <p:nvPr/>
          </p:nvCxnSpPr>
          <p:spPr>
            <a:xfrm rot="16200000" flipH="1">
              <a:off x="257349" y="2322226"/>
              <a:ext cx="735532" cy="128009"/>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Conector: angular 17">
              <a:extLst>
                <a:ext uri="{FF2B5EF4-FFF2-40B4-BE49-F238E27FC236}">
                  <a16:creationId xmlns:a16="http://schemas.microsoft.com/office/drawing/2014/main" id="{3604A51F-78FD-A19C-7207-9EC05B27D461}"/>
                </a:ext>
              </a:extLst>
            </p:cNvPr>
            <p:cNvCxnSpPr>
              <a:cxnSpLocks/>
              <a:stCxn id="6" idx="1"/>
              <a:endCxn id="12" idx="2"/>
            </p:cNvCxnSpPr>
            <p:nvPr/>
          </p:nvCxnSpPr>
          <p:spPr>
            <a:xfrm rot="16200000" flipH="1">
              <a:off x="-91473" y="2671048"/>
              <a:ext cx="1417572" cy="112405"/>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Conector: angular 18">
              <a:extLst>
                <a:ext uri="{FF2B5EF4-FFF2-40B4-BE49-F238E27FC236}">
                  <a16:creationId xmlns:a16="http://schemas.microsoft.com/office/drawing/2014/main" id="{9C390F38-4428-A64D-718D-35700895EA3E}"/>
                </a:ext>
              </a:extLst>
            </p:cNvPr>
            <p:cNvCxnSpPr>
              <a:cxnSpLocks/>
              <a:stCxn id="8" idx="1"/>
              <a:endCxn id="10" idx="2"/>
            </p:cNvCxnSpPr>
            <p:nvPr/>
          </p:nvCxnSpPr>
          <p:spPr>
            <a:xfrm rot="16200000" flipH="1">
              <a:off x="1073041" y="2822683"/>
              <a:ext cx="1685189" cy="104064"/>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Conector: angular 19">
              <a:extLst>
                <a:ext uri="{FF2B5EF4-FFF2-40B4-BE49-F238E27FC236}">
                  <a16:creationId xmlns:a16="http://schemas.microsoft.com/office/drawing/2014/main" id="{11032F46-A22B-24A6-F1E8-91D65EACAF5A}"/>
                </a:ext>
              </a:extLst>
            </p:cNvPr>
            <p:cNvCxnSpPr>
              <a:cxnSpLocks/>
              <a:stCxn id="8" idx="1"/>
              <a:endCxn id="9" idx="2"/>
            </p:cNvCxnSpPr>
            <p:nvPr/>
          </p:nvCxnSpPr>
          <p:spPr>
            <a:xfrm rot="16200000" flipH="1">
              <a:off x="1388815" y="2506908"/>
              <a:ext cx="1050016" cy="100441"/>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 name="Conector: angular 20">
              <a:extLst>
                <a:ext uri="{FF2B5EF4-FFF2-40B4-BE49-F238E27FC236}">
                  <a16:creationId xmlns:a16="http://schemas.microsoft.com/office/drawing/2014/main" id="{AB0DA596-E3DF-1E95-EA08-A0012F37C288}"/>
                </a:ext>
              </a:extLst>
            </p:cNvPr>
            <p:cNvCxnSpPr>
              <a:cxnSpLocks/>
              <a:stCxn id="8" idx="1"/>
              <a:endCxn id="13" idx="2"/>
            </p:cNvCxnSpPr>
            <p:nvPr/>
          </p:nvCxnSpPr>
          <p:spPr>
            <a:xfrm rot="16200000" flipH="1">
              <a:off x="1661067" y="2234656"/>
              <a:ext cx="505772" cy="100701"/>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0" name="Rectángulo: esquinas superiores cortadas 129">
              <a:extLst>
                <a:ext uri="{FF2B5EF4-FFF2-40B4-BE49-F238E27FC236}">
                  <a16:creationId xmlns:a16="http://schemas.microsoft.com/office/drawing/2014/main" id="{DD199E5A-A792-F262-89E8-3C66985BB6EE}"/>
                </a:ext>
              </a:extLst>
            </p:cNvPr>
            <p:cNvSpPr/>
            <p:nvPr/>
          </p:nvSpPr>
          <p:spPr>
            <a:xfrm>
              <a:off x="2764367" y="1589699"/>
              <a:ext cx="878890" cy="450087"/>
            </a:xfrm>
            <a:prstGeom prst="snip2SameRect">
              <a:avLst/>
            </a:prstGeom>
            <a:solidFill>
              <a:schemeClr val="accent5">
                <a:lumMod val="40000"/>
                <a:lumOff val="6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ea typeface="+mn-ea"/>
                  <a:cs typeface="+mn-cs"/>
                </a:rPr>
                <a:t>Organismo 2</a:t>
              </a:r>
            </a:p>
          </p:txBody>
        </p:sp>
        <p:sp>
          <p:nvSpPr>
            <p:cNvPr id="131" name="Rectángulo: esquinas superiores cortadas 130">
              <a:extLst>
                <a:ext uri="{FF2B5EF4-FFF2-40B4-BE49-F238E27FC236}">
                  <a16:creationId xmlns:a16="http://schemas.microsoft.com/office/drawing/2014/main" id="{A3EF6744-1A7C-ABAC-470E-286A4D16A7CC}"/>
                </a:ext>
              </a:extLst>
            </p:cNvPr>
            <p:cNvSpPr/>
            <p:nvPr/>
          </p:nvSpPr>
          <p:spPr>
            <a:xfrm>
              <a:off x="3347702" y="2861152"/>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ea typeface="+mn-ea"/>
                  <a:cs typeface="+mn-cs"/>
                </a:rPr>
                <a:t>Equipo UGD capacitado</a:t>
              </a:r>
            </a:p>
          </p:txBody>
        </p:sp>
        <p:sp>
          <p:nvSpPr>
            <p:cNvPr id="132" name="Rectángulo: esquinas superiores cortadas 131">
              <a:extLst>
                <a:ext uri="{FF2B5EF4-FFF2-40B4-BE49-F238E27FC236}">
                  <a16:creationId xmlns:a16="http://schemas.microsoft.com/office/drawing/2014/main" id="{46171FCD-85DB-BABC-25A3-6F588D40AF95}"/>
                </a:ext>
              </a:extLst>
            </p:cNvPr>
            <p:cNvSpPr/>
            <p:nvPr/>
          </p:nvSpPr>
          <p:spPr>
            <a:xfrm>
              <a:off x="3351325" y="3496325"/>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ea typeface="+mn-ea"/>
                  <a:cs typeface="+mn-cs"/>
                </a:rPr>
                <a:t>Inicio de trabajo UGD</a:t>
              </a:r>
            </a:p>
          </p:txBody>
        </p:sp>
        <p:sp>
          <p:nvSpPr>
            <p:cNvPr id="133" name="Rectángulo: esquinas superiores cortadas 132">
              <a:extLst>
                <a:ext uri="{FF2B5EF4-FFF2-40B4-BE49-F238E27FC236}">
                  <a16:creationId xmlns:a16="http://schemas.microsoft.com/office/drawing/2014/main" id="{01E7C826-DF81-BBF4-98F1-EA42F63F21AB}"/>
                </a:ext>
              </a:extLst>
            </p:cNvPr>
            <p:cNvSpPr/>
            <p:nvPr/>
          </p:nvSpPr>
          <p:spPr>
            <a:xfrm>
              <a:off x="3347962" y="2316908"/>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s-UY" sz="1000" dirty="0">
                  <a:solidFill>
                    <a:srgbClr val="FFFFFF"/>
                  </a:solidFill>
                </a:rPr>
                <a:t>Equipo UGD conformado</a:t>
              </a:r>
              <a:endParaRPr kumimoji="0" lang="es-UY" sz="1000" b="0" i="0" u="none" strike="noStrike" kern="1200" cap="none" spc="0" normalizeH="0" baseline="0" noProof="0" dirty="0">
                <a:ln>
                  <a:noFill/>
                </a:ln>
                <a:solidFill>
                  <a:srgbClr val="FFFFFF"/>
                </a:solidFill>
                <a:effectLst/>
                <a:uLnTx/>
                <a:uFillTx/>
                <a:ea typeface="+mn-ea"/>
                <a:cs typeface="+mn-cs"/>
              </a:endParaRPr>
            </a:p>
          </p:txBody>
        </p:sp>
        <p:cxnSp>
          <p:nvCxnSpPr>
            <p:cNvPr id="134" name="Conector: angular 133">
              <a:extLst>
                <a:ext uri="{FF2B5EF4-FFF2-40B4-BE49-F238E27FC236}">
                  <a16:creationId xmlns:a16="http://schemas.microsoft.com/office/drawing/2014/main" id="{9464F617-1C15-99D6-80C8-420D3E9119EA}"/>
                </a:ext>
              </a:extLst>
            </p:cNvPr>
            <p:cNvCxnSpPr>
              <a:cxnSpLocks/>
              <a:stCxn id="2" idx="1"/>
              <a:endCxn id="130" idx="3"/>
            </p:cNvCxnSpPr>
            <p:nvPr/>
          </p:nvCxnSpPr>
          <p:spPr>
            <a:xfrm rot="16200000" flipH="1">
              <a:off x="2935863" y="1321749"/>
              <a:ext cx="352107" cy="183792"/>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5" name="Conector: angular 134">
              <a:extLst>
                <a:ext uri="{FF2B5EF4-FFF2-40B4-BE49-F238E27FC236}">
                  <a16:creationId xmlns:a16="http://schemas.microsoft.com/office/drawing/2014/main" id="{E7487811-C763-83BD-610F-80C7C8BCBC72}"/>
                </a:ext>
              </a:extLst>
            </p:cNvPr>
            <p:cNvCxnSpPr>
              <a:cxnSpLocks/>
              <a:stCxn id="130" idx="1"/>
              <a:endCxn id="132" idx="2"/>
            </p:cNvCxnSpPr>
            <p:nvPr/>
          </p:nvCxnSpPr>
          <p:spPr>
            <a:xfrm rot="16200000" flipH="1">
              <a:off x="2436777" y="2806820"/>
              <a:ext cx="1681583" cy="147513"/>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6" name="Conector: angular 135">
              <a:extLst>
                <a:ext uri="{FF2B5EF4-FFF2-40B4-BE49-F238E27FC236}">
                  <a16:creationId xmlns:a16="http://schemas.microsoft.com/office/drawing/2014/main" id="{639E9988-72B1-33A4-4EAE-0074D6021BD0}"/>
                </a:ext>
              </a:extLst>
            </p:cNvPr>
            <p:cNvCxnSpPr>
              <a:cxnSpLocks/>
              <a:stCxn id="130" idx="1"/>
              <a:endCxn id="131" idx="2"/>
            </p:cNvCxnSpPr>
            <p:nvPr/>
          </p:nvCxnSpPr>
          <p:spPr>
            <a:xfrm rot="16200000" flipH="1">
              <a:off x="2752552" y="2491046"/>
              <a:ext cx="1046410" cy="143890"/>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7" name="Conector: angular 136">
              <a:extLst>
                <a:ext uri="{FF2B5EF4-FFF2-40B4-BE49-F238E27FC236}">
                  <a16:creationId xmlns:a16="http://schemas.microsoft.com/office/drawing/2014/main" id="{0FFFE997-AD44-6D99-EC27-D65C9ECF06DD}"/>
                </a:ext>
              </a:extLst>
            </p:cNvPr>
            <p:cNvCxnSpPr>
              <a:cxnSpLocks/>
              <a:stCxn id="130" idx="1"/>
              <a:endCxn id="133" idx="2"/>
            </p:cNvCxnSpPr>
            <p:nvPr/>
          </p:nvCxnSpPr>
          <p:spPr>
            <a:xfrm rot="16200000" flipH="1">
              <a:off x="3024804" y="2218794"/>
              <a:ext cx="502166" cy="144150"/>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8" name="Rectángulo: esquinas superiores cortadas 137">
              <a:extLst>
                <a:ext uri="{FF2B5EF4-FFF2-40B4-BE49-F238E27FC236}">
                  <a16:creationId xmlns:a16="http://schemas.microsoft.com/office/drawing/2014/main" id="{6AF64A01-61EE-4382-3EDB-9446CB37DCB5}"/>
                </a:ext>
              </a:extLst>
            </p:cNvPr>
            <p:cNvSpPr/>
            <p:nvPr/>
          </p:nvSpPr>
          <p:spPr>
            <a:xfrm>
              <a:off x="4012356" y="1581093"/>
              <a:ext cx="911828" cy="450087"/>
            </a:xfrm>
            <a:prstGeom prst="snip2SameRect">
              <a:avLst/>
            </a:prstGeom>
            <a:solidFill>
              <a:schemeClr val="accent5">
                <a:lumMod val="40000"/>
                <a:lumOff val="6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ea typeface="+mn-ea"/>
                  <a:cs typeface="+mn-cs"/>
                </a:rPr>
                <a:t>Organismo 3</a:t>
              </a:r>
            </a:p>
          </p:txBody>
        </p:sp>
        <p:sp>
          <p:nvSpPr>
            <p:cNvPr id="139" name="Rectángulo: esquinas superiores cortadas 138">
              <a:extLst>
                <a:ext uri="{FF2B5EF4-FFF2-40B4-BE49-F238E27FC236}">
                  <a16:creationId xmlns:a16="http://schemas.microsoft.com/office/drawing/2014/main" id="{741D369B-E63E-7E96-23FE-4D9ADD82A447}"/>
                </a:ext>
              </a:extLst>
            </p:cNvPr>
            <p:cNvSpPr/>
            <p:nvPr/>
          </p:nvSpPr>
          <p:spPr>
            <a:xfrm>
              <a:off x="4607767" y="2856152"/>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ea typeface="+mn-ea"/>
                  <a:cs typeface="+mn-cs"/>
                </a:rPr>
                <a:t>Equipo UGD capacitado</a:t>
              </a:r>
            </a:p>
          </p:txBody>
        </p:sp>
        <p:sp>
          <p:nvSpPr>
            <p:cNvPr id="140" name="Rectángulo: esquinas superiores cortadas 139">
              <a:extLst>
                <a:ext uri="{FF2B5EF4-FFF2-40B4-BE49-F238E27FC236}">
                  <a16:creationId xmlns:a16="http://schemas.microsoft.com/office/drawing/2014/main" id="{8753BC9B-F424-6FAC-7D57-0264B2635C36}"/>
                </a:ext>
              </a:extLst>
            </p:cNvPr>
            <p:cNvSpPr/>
            <p:nvPr/>
          </p:nvSpPr>
          <p:spPr>
            <a:xfrm>
              <a:off x="4611390" y="3491325"/>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000" b="0" i="0" u="none" strike="noStrike" kern="1200" cap="none" spc="0" normalizeH="0" baseline="0" noProof="0" dirty="0">
                  <a:ln>
                    <a:noFill/>
                  </a:ln>
                  <a:solidFill>
                    <a:srgbClr val="FFFFFF"/>
                  </a:solidFill>
                  <a:effectLst/>
                  <a:uLnTx/>
                  <a:uFillTx/>
                  <a:ea typeface="+mn-ea"/>
                  <a:cs typeface="+mn-cs"/>
                </a:rPr>
                <a:t>Inicio de trabajo UGD</a:t>
              </a:r>
            </a:p>
          </p:txBody>
        </p:sp>
        <p:sp>
          <p:nvSpPr>
            <p:cNvPr id="141" name="Rectángulo: esquinas superiores cortadas 140">
              <a:extLst>
                <a:ext uri="{FF2B5EF4-FFF2-40B4-BE49-F238E27FC236}">
                  <a16:creationId xmlns:a16="http://schemas.microsoft.com/office/drawing/2014/main" id="{6CD55A59-7BF6-ECB1-C9BB-1DC7E3E63FFB}"/>
                </a:ext>
              </a:extLst>
            </p:cNvPr>
            <p:cNvSpPr/>
            <p:nvPr/>
          </p:nvSpPr>
          <p:spPr>
            <a:xfrm>
              <a:off x="4608027" y="2311908"/>
              <a:ext cx="977190" cy="450087"/>
            </a:xfrm>
            <a:prstGeom prst="snip2SameRect">
              <a:avLst/>
            </a:prstGeom>
            <a:solidFill>
              <a:schemeClr val="accent5">
                <a:lumMod val="75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s-UY" sz="1000" dirty="0">
                  <a:solidFill>
                    <a:srgbClr val="FFFFFF"/>
                  </a:solidFill>
                </a:rPr>
                <a:t>Equipo UGD conformado</a:t>
              </a:r>
              <a:endParaRPr kumimoji="0" lang="es-UY" sz="1000" b="0" i="0" u="none" strike="noStrike" kern="1200" cap="none" spc="0" normalizeH="0" baseline="0" noProof="0" dirty="0">
                <a:ln>
                  <a:noFill/>
                </a:ln>
                <a:solidFill>
                  <a:srgbClr val="FFFFFF"/>
                </a:solidFill>
                <a:effectLst/>
                <a:uLnTx/>
                <a:uFillTx/>
                <a:ea typeface="+mn-ea"/>
                <a:cs typeface="+mn-cs"/>
              </a:endParaRPr>
            </a:p>
          </p:txBody>
        </p:sp>
        <p:cxnSp>
          <p:nvCxnSpPr>
            <p:cNvPr id="142" name="Conector: angular 141">
              <a:extLst>
                <a:ext uri="{FF2B5EF4-FFF2-40B4-BE49-F238E27FC236}">
                  <a16:creationId xmlns:a16="http://schemas.microsoft.com/office/drawing/2014/main" id="{6A59C614-15B7-351A-D1CC-83BC410ABAD9}"/>
                </a:ext>
              </a:extLst>
            </p:cNvPr>
            <p:cNvCxnSpPr>
              <a:cxnSpLocks/>
              <a:stCxn id="2" idx="1"/>
              <a:endCxn id="138" idx="3"/>
            </p:cNvCxnSpPr>
            <p:nvPr/>
          </p:nvCxnSpPr>
          <p:spPr>
            <a:xfrm rot="16200000" flipH="1">
              <a:off x="3572395" y="685217"/>
              <a:ext cx="343501" cy="1448250"/>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3" name="Conector: angular 142">
              <a:extLst>
                <a:ext uri="{FF2B5EF4-FFF2-40B4-BE49-F238E27FC236}">
                  <a16:creationId xmlns:a16="http://schemas.microsoft.com/office/drawing/2014/main" id="{CE892F07-399D-C726-2C9F-6779B201DEA9}"/>
                </a:ext>
              </a:extLst>
            </p:cNvPr>
            <p:cNvCxnSpPr>
              <a:cxnSpLocks/>
              <a:stCxn id="138" idx="1"/>
              <a:endCxn id="140" idx="2"/>
            </p:cNvCxnSpPr>
            <p:nvPr/>
          </p:nvCxnSpPr>
          <p:spPr>
            <a:xfrm rot="16200000" flipH="1">
              <a:off x="3697236" y="2802214"/>
              <a:ext cx="1685189" cy="143120"/>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4" name="Conector: angular 143">
              <a:extLst>
                <a:ext uri="{FF2B5EF4-FFF2-40B4-BE49-F238E27FC236}">
                  <a16:creationId xmlns:a16="http://schemas.microsoft.com/office/drawing/2014/main" id="{D65E8EF3-71EE-064C-BA35-48E3E622B531}"/>
                </a:ext>
              </a:extLst>
            </p:cNvPr>
            <p:cNvCxnSpPr>
              <a:cxnSpLocks/>
              <a:stCxn id="138" idx="1"/>
              <a:endCxn id="139" idx="2"/>
            </p:cNvCxnSpPr>
            <p:nvPr/>
          </p:nvCxnSpPr>
          <p:spPr>
            <a:xfrm rot="16200000" flipH="1">
              <a:off x="4013010" y="2486439"/>
              <a:ext cx="1050016" cy="139497"/>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5" name="Conector: angular 144">
              <a:extLst>
                <a:ext uri="{FF2B5EF4-FFF2-40B4-BE49-F238E27FC236}">
                  <a16:creationId xmlns:a16="http://schemas.microsoft.com/office/drawing/2014/main" id="{D1A1C83F-5292-659D-9BAB-322910C2E311}"/>
                </a:ext>
              </a:extLst>
            </p:cNvPr>
            <p:cNvCxnSpPr>
              <a:cxnSpLocks/>
              <a:stCxn id="138" idx="1"/>
              <a:endCxn id="141" idx="2"/>
            </p:cNvCxnSpPr>
            <p:nvPr/>
          </p:nvCxnSpPr>
          <p:spPr>
            <a:xfrm rot="16200000" flipH="1">
              <a:off x="4285262" y="2214187"/>
              <a:ext cx="505772" cy="139757"/>
            </a:xfrm>
            <a:prstGeom prst="bentConnector2">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82" name="Título 3">
            <a:extLst>
              <a:ext uri="{FF2B5EF4-FFF2-40B4-BE49-F238E27FC236}">
                <a16:creationId xmlns:a16="http://schemas.microsoft.com/office/drawing/2014/main" id="{ABA86CF3-AA47-D81C-89D7-BB91A9894571}"/>
              </a:ext>
            </a:extLst>
          </p:cNvPr>
          <p:cNvSpPr>
            <a:spLocks noGrp="1"/>
          </p:cNvSpPr>
          <p:nvPr>
            <p:ph type="title"/>
          </p:nvPr>
        </p:nvSpPr>
        <p:spPr>
          <a:xfrm>
            <a:off x="179512" y="134767"/>
            <a:ext cx="1224136" cy="435776"/>
          </a:xfrm>
        </p:spPr>
        <p:txBody>
          <a:bodyPr/>
          <a:lstStyle/>
          <a:p>
            <a:r>
              <a:rPr lang="es-UY" dirty="0">
                <a:solidFill>
                  <a:srgbClr val="7030A0"/>
                </a:solidFill>
              </a:rPr>
              <a:t>Ejemplo:</a:t>
            </a:r>
          </a:p>
        </p:txBody>
      </p:sp>
      <p:sp>
        <p:nvSpPr>
          <p:cNvPr id="184" name="CuadroTexto 183">
            <a:extLst>
              <a:ext uri="{FF2B5EF4-FFF2-40B4-BE49-F238E27FC236}">
                <a16:creationId xmlns:a16="http://schemas.microsoft.com/office/drawing/2014/main" id="{4D470E46-F2F3-0201-B769-A962281C2880}"/>
              </a:ext>
            </a:extLst>
          </p:cNvPr>
          <p:cNvSpPr txBox="1"/>
          <p:nvPr/>
        </p:nvSpPr>
        <p:spPr>
          <a:xfrm>
            <a:off x="5796136" y="173039"/>
            <a:ext cx="3246808" cy="888320"/>
          </a:xfrm>
          <a:prstGeom prst="rect">
            <a:avLst/>
          </a:prstGeom>
          <a:noFill/>
        </p:spPr>
        <p:txBody>
          <a:bodyPr wrap="square" rtlCol="0">
            <a:spAutoFit/>
          </a:bodyPr>
          <a:lstStyle/>
          <a:p>
            <a:pPr>
              <a:lnSpc>
                <a:spcPct val="110000"/>
              </a:lnSpc>
              <a:spcAft>
                <a:spcPts val="600"/>
              </a:spcAft>
            </a:pPr>
            <a:r>
              <a:rPr lang="es-UY" sz="1200" dirty="0">
                <a:latin typeface="+mn-lt"/>
              </a:rPr>
              <a:t>Supongamos un proyecto donde el objetivo es conformar una </a:t>
            </a:r>
            <a:r>
              <a:rPr lang="es-UY" sz="1200" b="1" i="1" dirty="0">
                <a:latin typeface="+mn-lt"/>
              </a:rPr>
              <a:t>unidad de Gobierno Digital </a:t>
            </a:r>
            <a:r>
              <a:rPr lang="es-UY" sz="1200" dirty="0">
                <a:latin typeface="+mn-lt"/>
              </a:rPr>
              <a:t>en los organismos, como parte de un compromiso de gobierno.</a:t>
            </a:r>
          </a:p>
        </p:txBody>
      </p:sp>
      <p:sp>
        <p:nvSpPr>
          <p:cNvPr id="185" name="CuadroTexto 184">
            <a:extLst>
              <a:ext uri="{FF2B5EF4-FFF2-40B4-BE49-F238E27FC236}">
                <a16:creationId xmlns:a16="http://schemas.microsoft.com/office/drawing/2014/main" id="{491BD0E8-7D38-A254-9515-6949C27CB06F}"/>
              </a:ext>
            </a:extLst>
          </p:cNvPr>
          <p:cNvSpPr txBox="1"/>
          <p:nvPr/>
        </p:nvSpPr>
        <p:spPr>
          <a:xfrm>
            <a:off x="5796136" y="1946777"/>
            <a:ext cx="3246808" cy="482055"/>
          </a:xfrm>
          <a:prstGeom prst="rect">
            <a:avLst/>
          </a:prstGeom>
          <a:noFill/>
        </p:spPr>
        <p:txBody>
          <a:bodyPr wrap="square" rtlCol="0">
            <a:spAutoFit/>
          </a:bodyPr>
          <a:lstStyle>
            <a:defPPr>
              <a:defRPr lang="es-UY"/>
            </a:defPPr>
            <a:lvl1pPr>
              <a:lnSpc>
                <a:spcPct val="110000"/>
              </a:lnSpc>
              <a:spcAft>
                <a:spcPts val="600"/>
              </a:spcAft>
              <a:defRPr sz="1200">
                <a:latin typeface="+mn-lt"/>
              </a:defRPr>
            </a:lvl1pPr>
          </a:lstStyle>
          <a:p>
            <a:r>
              <a:rPr lang="es-UY" dirty="0"/>
              <a:t>Una EDT muy simplificada podría ser la mostrada a continuación.</a:t>
            </a:r>
          </a:p>
        </p:txBody>
      </p:sp>
      <p:sp>
        <p:nvSpPr>
          <p:cNvPr id="186" name="CuadroTexto 185">
            <a:extLst>
              <a:ext uri="{FF2B5EF4-FFF2-40B4-BE49-F238E27FC236}">
                <a16:creationId xmlns:a16="http://schemas.microsoft.com/office/drawing/2014/main" id="{85ADCD43-ADC9-6B46-9639-9CC267C4AA5F}"/>
              </a:ext>
            </a:extLst>
          </p:cNvPr>
          <p:cNvSpPr txBox="1"/>
          <p:nvPr/>
        </p:nvSpPr>
        <p:spPr>
          <a:xfrm>
            <a:off x="5821410" y="1161474"/>
            <a:ext cx="3322590" cy="685188"/>
          </a:xfrm>
          <a:prstGeom prst="rect">
            <a:avLst/>
          </a:prstGeom>
          <a:noFill/>
        </p:spPr>
        <p:txBody>
          <a:bodyPr wrap="square" rtlCol="0">
            <a:spAutoFit/>
          </a:bodyPr>
          <a:lstStyle/>
          <a:p>
            <a:pPr>
              <a:lnSpc>
                <a:spcPct val="110000"/>
              </a:lnSpc>
              <a:spcAft>
                <a:spcPts val="600"/>
              </a:spcAft>
            </a:pPr>
            <a:r>
              <a:rPr lang="es-UY" sz="1200" dirty="0">
                <a:latin typeface="+mn-lt"/>
              </a:rPr>
              <a:t>La dirección del área encomendó al PM a cumplir con una primera etapa o fase, donde la meta es llegar a 3 organismos en este año.</a:t>
            </a:r>
          </a:p>
        </p:txBody>
      </p:sp>
      <p:sp>
        <p:nvSpPr>
          <p:cNvPr id="192" name="CuadroTexto 191">
            <a:extLst>
              <a:ext uri="{FF2B5EF4-FFF2-40B4-BE49-F238E27FC236}">
                <a16:creationId xmlns:a16="http://schemas.microsoft.com/office/drawing/2014/main" id="{9F61FC9D-B7B6-F4E7-EC4B-D382289C1B44}"/>
              </a:ext>
            </a:extLst>
          </p:cNvPr>
          <p:cNvSpPr txBox="1"/>
          <p:nvPr/>
        </p:nvSpPr>
        <p:spPr>
          <a:xfrm>
            <a:off x="5821410" y="2613750"/>
            <a:ext cx="3246808" cy="685188"/>
          </a:xfrm>
          <a:prstGeom prst="rect">
            <a:avLst/>
          </a:prstGeom>
          <a:noFill/>
        </p:spPr>
        <p:txBody>
          <a:bodyPr wrap="square" rtlCol="0">
            <a:spAutoFit/>
          </a:bodyPr>
          <a:lstStyle>
            <a:defPPr>
              <a:defRPr lang="es-UY"/>
            </a:defPPr>
            <a:lvl1pPr>
              <a:lnSpc>
                <a:spcPct val="110000"/>
              </a:lnSpc>
              <a:spcAft>
                <a:spcPts val="600"/>
              </a:spcAft>
              <a:defRPr sz="1200">
                <a:latin typeface="+mn-lt"/>
              </a:defRPr>
            </a:lvl1pPr>
          </a:lstStyle>
          <a:p>
            <a:r>
              <a:rPr lang="es-UY" dirty="0"/>
              <a:t>El PM, con su equipo de proyecto, definen los entregables intermedios, hasta llegar a los paquetes de trabajo.</a:t>
            </a:r>
          </a:p>
        </p:txBody>
      </p:sp>
      <p:sp>
        <p:nvSpPr>
          <p:cNvPr id="193" name="CuadroTexto 192">
            <a:extLst>
              <a:ext uri="{FF2B5EF4-FFF2-40B4-BE49-F238E27FC236}">
                <a16:creationId xmlns:a16="http://schemas.microsoft.com/office/drawing/2014/main" id="{0788F146-B07B-50D8-5F84-49C20BAD0305}"/>
              </a:ext>
            </a:extLst>
          </p:cNvPr>
          <p:cNvSpPr txBox="1"/>
          <p:nvPr/>
        </p:nvSpPr>
        <p:spPr>
          <a:xfrm>
            <a:off x="5821410" y="3378609"/>
            <a:ext cx="3246808" cy="482055"/>
          </a:xfrm>
          <a:prstGeom prst="rect">
            <a:avLst/>
          </a:prstGeom>
          <a:noFill/>
        </p:spPr>
        <p:txBody>
          <a:bodyPr wrap="square" rtlCol="0">
            <a:spAutoFit/>
          </a:bodyPr>
          <a:lstStyle>
            <a:defPPr>
              <a:defRPr lang="es-UY"/>
            </a:defPPr>
            <a:lvl1pPr>
              <a:lnSpc>
                <a:spcPct val="110000"/>
              </a:lnSpc>
              <a:spcAft>
                <a:spcPts val="600"/>
              </a:spcAft>
              <a:defRPr sz="1200">
                <a:latin typeface="+mn-lt"/>
              </a:defRPr>
            </a:lvl1pPr>
          </a:lstStyle>
          <a:p>
            <a:r>
              <a:rPr lang="es-UY" dirty="0"/>
              <a:t>Cada paquete de trabajo tiene una duración estimada, y depende de otros anteriores</a:t>
            </a:r>
          </a:p>
        </p:txBody>
      </p:sp>
      <p:sp>
        <p:nvSpPr>
          <p:cNvPr id="194" name="CuadroTexto 193">
            <a:extLst>
              <a:ext uri="{FF2B5EF4-FFF2-40B4-BE49-F238E27FC236}">
                <a16:creationId xmlns:a16="http://schemas.microsoft.com/office/drawing/2014/main" id="{95E86731-8FBD-27C7-CB13-24B231175C18}"/>
              </a:ext>
            </a:extLst>
          </p:cNvPr>
          <p:cNvSpPr txBox="1"/>
          <p:nvPr/>
        </p:nvSpPr>
        <p:spPr>
          <a:xfrm>
            <a:off x="5824169" y="3982026"/>
            <a:ext cx="3246808" cy="482055"/>
          </a:xfrm>
          <a:prstGeom prst="rect">
            <a:avLst/>
          </a:prstGeom>
          <a:noFill/>
        </p:spPr>
        <p:txBody>
          <a:bodyPr wrap="square" rtlCol="0">
            <a:spAutoFit/>
          </a:bodyPr>
          <a:lstStyle>
            <a:defPPr>
              <a:defRPr lang="es-UY"/>
            </a:defPPr>
            <a:lvl1pPr>
              <a:lnSpc>
                <a:spcPct val="110000"/>
              </a:lnSpc>
              <a:spcAft>
                <a:spcPts val="600"/>
              </a:spcAft>
              <a:defRPr sz="1200">
                <a:latin typeface="+mn-lt"/>
              </a:defRPr>
            </a:lvl1pPr>
          </a:lstStyle>
          <a:p>
            <a:r>
              <a:rPr lang="es-UY" dirty="0"/>
              <a:t>Toda esta información se traslada a un cronograma de alto nivel.</a:t>
            </a:r>
          </a:p>
        </p:txBody>
      </p:sp>
    </p:spTree>
    <p:extLst>
      <p:ext uri="{BB962C8B-B14F-4D97-AF65-F5344CB8AC3E}">
        <p14:creationId xmlns:p14="http://schemas.microsoft.com/office/powerpoint/2010/main" val="401502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4"/>
                                        </p:tgtEl>
                                        <p:attrNameLst>
                                          <p:attrName>style.visibility</p:attrName>
                                        </p:attrNameLst>
                                      </p:cBhvr>
                                      <p:to>
                                        <p:strVal val="visible"/>
                                      </p:to>
                                    </p:set>
                                    <p:animEffect transition="in" filter="fade">
                                      <p:cBhvr>
                                        <p:cTn id="7" dur="500"/>
                                        <p:tgtEl>
                                          <p:spTgt spid="18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6"/>
                                        </p:tgtEl>
                                        <p:attrNameLst>
                                          <p:attrName>style.visibility</p:attrName>
                                        </p:attrNameLst>
                                      </p:cBhvr>
                                      <p:to>
                                        <p:strVal val="visible"/>
                                      </p:to>
                                    </p:set>
                                    <p:animEffect transition="in" filter="fade">
                                      <p:cBhvr>
                                        <p:cTn id="12" dur="500"/>
                                        <p:tgtEl>
                                          <p:spTgt spid="18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5"/>
                                        </p:tgtEl>
                                        <p:attrNameLst>
                                          <p:attrName>style.visibility</p:attrName>
                                        </p:attrNameLst>
                                      </p:cBhvr>
                                      <p:to>
                                        <p:strVal val="visible"/>
                                      </p:to>
                                    </p:set>
                                    <p:animEffect transition="in" filter="fade">
                                      <p:cBhvr>
                                        <p:cTn id="17" dur="500"/>
                                        <p:tgtEl>
                                          <p:spTgt spid="18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92"/>
                                        </p:tgtEl>
                                        <p:attrNameLst>
                                          <p:attrName>style.visibility</p:attrName>
                                        </p:attrNameLst>
                                      </p:cBhvr>
                                      <p:to>
                                        <p:strVal val="visible"/>
                                      </p:to>
                                    </p:set>
                                    <p:animEffect transition="in" filter="fade">
                                      <p:cBhvr>
                                        <p:cTn id="27" dur="500"/>
                                        <p:tgtEl>
                                          <p:spTgt spid="19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3"/>
                                        </p:tgtEl>
                                        <p:attrNameLst>
                                          <p:attrName>style.visibility</p:attrName>
                                        </p:attrNameLst>
                                      </p:cBhvr>
                                      <p:to>
                                        <p:strVal val="visible"/>
                                      </p:to>
                                    </p:set>
                                    <p:animEffect transition="in" filter="fade">
                                      <p:cBhvr>
                                        <p:cTn id="32" dur="500"/>
                                        <p:tgtEl>
                                          <p:spTgt spid="19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94"/>
                                        </p:tgtEl>
                                        <p:attrNameLst>
                                          <p:attrName>style.visibility</p:attrName>
                                        </p:attrNameLst>
                                      </p:cBhvr>
                                      <p:to>
                                        <p:strVal val="visible"/>
                                      </p:to>
                                    </p:set>
                                    <p:animEffect transition="in" filter="fade">
                                      <p:cBhvr>
                                        <p:cTn id="37" dur="500"/>
                                        <p:tgtEl>
                                          <p:spTgt spid="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p:bldP spid="185" grpId="0"/>
      <p:bldP spid="186" grpId="0"/>
      <p:bldP spid="192" grpId="0"/>
      <p:bldP spid="193" grpId="0"/>
      <p:bldP spid="19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alphaModFix amt="40000"/>
            <a:lum/>
          </a:blip>
          <a:srcRect/>
          <a:tile tx="0" ty="0" sx="100000" sy="100000" flip="none" algn="tl"/>
        </a:blipFill>
        <a:effectLst/>
      </p:bgPr>
    </p:bg>
    <p:spTree>
      <p:nvGrpSpPr>
        <p:cNvPr id="1" name=""/>
        <p:cNvGrpSpPr/>
        <p:nvPr/>
      </p:nvGrpSpPr>
      <p:grpSpPr>
        <a:xfrm>
          <a:off x="0" y="0"/>
          <a:ext cx="0" cy="0"/>
          <a:chOff x="0" y="0"/>
          <a:chExt cx="0" cy="0"/>
        </a:xfrm>
      </p:grpSpPr>
      <p:pic>
        <p:nvPicPr>
          <p:cNvPr id="229" name="Imagen 228">
            <a:extLst>
              <a:ext uri="{FF2B5EF4-FFF2-40B4-BE49-F238E27FC236}">
                <a16:creationId xmlns:a16="http://schemas.microsoft.com/office/drawing/2014/main" id="{F6793D5A-249B-F759-DCAF-F1CD13CADFD0}"/>
              </a:ext>
            </a:extLst>
          </p:cNvPr>
          <p:cNvPicPr>
            <a:picLocks noChangeAspect="1"/>
          </p:cNvPicPr>
          <p:nvPr/>
        </p:nvPicPr>
        <p:blipFill>
          <a:blip r:embed="rId3"/>
          <a:stretch>
            <a:fillRect/>
          </a:stretch>
        </p:blipFill>
        <p:spPr>
          <a:xfrm>
            <a:off x="2065171" y="126254"/>
            <a:ext cx="7047587" cy="3161535"/>
          </a:xfrm>
          <a:prstGeom prst="rect">
            <a:avLst/>
          </a:prstGeom>
        </p:spPr>
      </p:pic>
      <p:sp>
        <p:nvSpPr>
          <p:cNvPr id="182" name="Título 3">
            <a:extLst>
              <a:ext uri="{FF2B5EF4-FFF2-40B4-BE49-F238E27FC236}">
                <a16:creationId xmlns:a16="http://schemas.microsoft.com/office/drawing/2014/main" id="{ABA86CF3-AA47-D81C-89D7-BB91A9894571}"/>
              </a:ext>
            </a:extLst>
          </p:cNvPr>
          <p:cNvSpPr>
            <a:spLocks noGrp="1"/>
          </p:cNvSpPr>
          <p:nvPr>
            <p:ph type="title"/>
          </p:nvPr>
        </p:nvSpPr>
        <p:spPr>
          <a:xfrm>
            <a:off x="179512" y="134767"/>
            <a:ext cx="1224136" cy="435776"/>
          </a:xfrm>
        </p:spPr>
        <p:txBody>
          <a:bodyPr/>
          <a:lstStyle/>
          <a:p>
            <a:r>
              <a:rPr lang="es-UY" dirty="0">
                <a:solidFill>
                  <a:srgbClr val="7030A0"/>
                </a:solidFill>
              </a:rPr>
              <a:t>Ejemplo:</a:t>
            </a:r>
          </a:p>
        </p:txBody>
      </p:sp>
      <p:sp>
        <p:nvSpPr>
          <p:cNvPr id="184" name="CuadroTexto 183">
            <a:extLst>
              <a:ext uri="{FF2B5EF4-FFF2-40B4-BE49-F238E27FC236}">
                <a16:creationId xmlns:a16="http://schemas.microsoft.com/office/drawing/2014/main" id="{4D470E46-F2F3-0201-B769-A962281C2880}"/>
              </a:ext>
            </a:extLst>
          </p:cNvPr>
          <p:cNvSpPr txBox="1"/>
          <p:nvPr/>
        </p:nvSpPr>
        <p:spPr>
          <a:xfrm>
            <a:off x="56015" y="782030"/>
            <a:ext cx="1745032" cy="1094210"/>
          </a:xfrm>
          <a:prstGeom prst="rect">
            <a:avLst/>
          </a:prstGeom>
          <a:noFill/>
          <a:ln>
            <a:solidFill>
              <a:srgbClr val="FF0000"/>
            </a:solidFill>
          </a:ln>
        </p:spPr>
        <p:txBody>
          <a:bodyPr wrap="square" rtlCol="0">
            <a:spAutoFit/>
          </a:bodyPr>
          <a:lstStyle>
            <a:defPPr>
              <a:defRPr lang="es-UY"/>
            </a:defPPr>
            <a:lvl1pPr>
              <a:lnSpc>
                <a:spcPct val="110000"/>
              </a:lnSpc>
              <a:spcAft>
                <a:spcPts val="600"/>
              </a:spcAft>
              <a:defRPr sz="100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vl6pPr>
              <a:defRPr>
                <a:latin typeface="Arial" panose="020B0604020202020204" pitchFamily="34" charset="0"/>
                <a:cs typeface="Arial" panose="020B0604020202020204" pitchFamily="34" charset="0"/>
              </a:defRPr>
            </a:lvl6pPr>
            <a:lvl7pPr>
              <a:defRPr>
                <a:latin typeface="Arial" panose="020B0604020202020204" pitchFamily="34" charset="0"/>
                <a:cs typeface="Arial" panose="020B0604020202020204" pitchFamily="34" charset="0"/>
              </a:defRPr>
            </a:lvl7pPr>
            <a:lvl8pPr>
              <a:defRPr>
                <a:latin typeface="Arial" panose="020B0604020202020204" pitchFamily="34" charset="0"/>
                <a:cs typeface="Arial" panose="020B0604020202020204" pitchFamily="34" charset="0"/>
              </a:defRPr>
            </a:lvl8pPr>
            <a:lvl9pPr>
              <a:defRPr>
                <a:latin typeface="Arial" panose="020B0604020202020204" pitchFamily="34" charset="0"/>
                <a:cs typeface="Arial" panose="020B0604020202020204" pitchFamily="34" charset="0"/>
              </a:defRPr>
            </a:lvl9pPr>
          </a:lstStyle>
          <a:p>
            <a:r>
              <a:rPr lang="es-UY" dirty="0"/>
              <a:t>La primera actividad del cronograma es </a:t>
            </a:r>
            <a:r>
              <a:rPr lang="es-UY"/>
              <a:t>el </a:t>
            </a:r>
            <a:r>
              <a:rPr lang="es-UY" dirty="0"/>
              <a:t>nombre </a:t>
            </a:r>
            <a:r>
              <a:rPr lang="es-UY"/>
              <a:t>de proyecto</a:t>
            </a:r>
            <a:r>
              <a:rPr lang="es-UY" dirty="0"/>
              <a:t>. Es </a:t>
            </a:r>
            <a:r>
              <a:rPr lang="es-UY"/>
              <a:t>una </a:t>
            </a:r>
            <a:r>
              <a:rPr lang="es-UY" dirty="0"/>
              <a:t>actividad </a:t>
            </a:r>
            <a:r>
              <a:rPr lang="es-UY"/>
              <a:t>de resumen</a:t>
            </a:r>
            <a:r>
              <a:rPr lang="es-UY" dirty="0"/>
              <a:t>, que ayuda a cuantificar la duración del mismo.</a:t>
            </a:r>
          </a:p>
        </p:txBody>
      </p:sp>
      <p:sp>
        <p:nvSpPr>
          <p:cNvPr id="3" name="Rectángulo redondeado 14">
            <a:extLst>
              <a:ext uri="{FF2B5EF4-FFF2-40B4-BE49-F238E27FC236}">
                <a16:creationId xmlns:a16="http://schemas.microsoft.com/office/drawing/2014/main" id="{A3AB5262-FFE1-0EA3-5E82-B150D07E68B0}"/>
              </a:ext>
            </a:extLst>
          </p:cNvPr>
          <p:cNvSpPr/>
          <p:nvPr/>
        </p:nvSpPr>
        <p:spPr>
          <a:xfrm>
            <a:off x="1751228" y="441469"/>
            <a:ext cx="264785"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sz="1400" dirty="0">
                <a:solidFill>
                  <a:srgbClr val="FF0000"/>
                </a:solidFill>
              </a:rPr>
              <a:t>1</a:t>
            </a:r>
          </a:p>
        </p:txBody>
      </p:sp>
      <p:cxnSp>
        <p:nvCxnSpPr>
          <p:cNvPr id="7" name="Conector recto de flecha 6">
            <a:extLst>
              <a:ext uri="{FF2B5EF4-FFF2-40B4-BE49-F238E27FC236}">
                <a16:creationId xmlns:a16="http://schemas.microsoft.com/office/drawing/2014/main" id="{4202CBD6-0E61-4DB7-78A9-E5F8B38EE305}"/>
              </a:ext>
            </a:extLst>
          </p:cNvPr>
          <p:cNvCxnSpPr>
            <a:cxnSpLocks/>
            <a:stCxn id="184" idx="0"/>
            <a:endCxn id="3" idx="1"/>
          </p:cNvCxnSpPr>
          <p:nvPr/>
        </p:nvCxnSpPr>
        <p:spPr>
          <a:xfrm flipV="1">
            <a:off x="928531" y="570543"/>
            <a:ext cx="822697" cy="21148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CuadroTexto 14">
            <a:extLst>
              <a:ext uri="{FF2B5EF4-FFF2-40B4-BE49-F238E27FC236}">
                <a16:creationId xmlns:a16="http://schemas.microsoft.com/office/drawing/2014/main" id="{AC18A776-DE42-CDA7-3E59-84A47829DC0B}"/>
              </a:ext>
            </a:extLst>
          </p:cNvPr>
          <p:cNvSpPr txBox="1"/>
          <p:nvPr/>
        </p:nvSpPr>
        <p:spPr>
          <a:xfrm>
            <a:off x="71655" y="2087727"/>
            <a:ext cx="1604031" cy="924933"/>
          </a:xfrm>
          <a:prstGeom prst="rect">
            <a:avLst/>
          </a:prstGeom>
          <a:noFill/>
          <a:ln>
            <a:solidFill>
              <a:srgbClr val="FF0000"/>
            </a:solidFill>
          </a:ln>
        </p:spPr>
        <p:txBody>
          <a:bodyPr wrap="square" rtlCol="0">
            <a:spAutoFit/>
          </a:bodyPr>
          <a:lstStyle/>
          <a:p>
            <a:pPr>
              <a:lnSpc>
                <a:spcPct val="110000"/>
              </a:lnSpc>
              <a:spcAft>
                <a:spcPts val="600"/>
              </a:spcAft>
            </a:pPr>
            <a:r>
              <a:rPr lang="es-UY" sz="1000" dirty="0">
                <a:latin typeface="+mn-lt"/>
              </a:rPr>
              <a:t>Se traslada al cronograma la lista de entregables y paquetes de trabajo, registrando la duración de los paquetes</a:t>
            </a:r>
          </a:p>
        </p:txBody>
      </p:sp>
      <p:sp>
        <p:nvSpPr>
          <p:cNvPr id="30" name="Rectángulo redondeado 14">
            <a:extLst>
              <a:ext uri="{FF2B5EF4-FFF2-40B4-BE49-F238E27FC236}">
                <a16:creationId xmlns:a16="http://schemas.microsoft.com/office/drawing/2014/main" id="{2FBE011B-0AFA-2DA5-2CC1-D0AC5ED6A62B}"/>
              </a:ext>
            </a:extLst>
          </p:cNvPr>
          <p:cNvSpPr/>
          <p:nvPr/>
        </p:nvSpPr>
        <p:spPr>
          <a:xfrm>
            <a:off x="2229633" y="779146"/>
            <a:ext cx="264785"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sz="1400" dirty="0">
                <a:solidFill>
                  <a:srgbClr val="FF0000"/>
                </a:solidFill>
              </a:rPr>
              <a:t>2</a:t>
            </a:r>
          </a:p>
        </p:txBody>
      </p:sp>
      <p:sp>
        <p:nvSpPr>
          <p:cNvPr id="31" name="Rectángulo redondeado 14">
            <a:extLst>
              <a:ext uri="{FF2B5EF4-FFF2-40B4-BE49-F238E27FC236}">
                <a16:creationId xmlns:a16="http://schemas.microsoft.com/office/drawing/2014/main" id="{855225C8-EB94-1555-79BF-5D4742A8A166}"/>
              </a:ext>
            </a:extLst>
          </p:cNvPr>
          <p:cNvSpPr/>
          <p:nvPr/>
        </p:nvSpPr>
        <p:spPr>
          <a:xfrm>
            <a:off x="2224937" y="1704920"/>
            <a:ext cx="264785"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sz="1400" dirty="0">
                <a:solidFill>
                  <a:srgbClr val="FF0000"/>
                </a:solidFill>
              </a:rPr>
              <a:t>2</a:t>
            </a:r>
          </a:p>
        </p:txBody>
      </p:sp>
      <p:sp>
        <p:nvSpPr>
          <p:cNvPr id="128" name="Rectángulo redondeado 14">
            <a:extLst>
              <a:ext uri="{FF2B5EF4-FFF2-40B4-BE49-F238E27FC236}">
                <a16:creationId xmlns:a16="http://schemas.microsoft.com/office/drawing/2014/main" id="{4CAF11CE-20EB-BC95-A3D5-858A34EC4055}"/>
              </a:ext>
            </a:extLst>
          </p:cNvPr>
          <p:cNvSpPr/>
          <p:nvPr/>
        </p:nvSpPr>
        <p:spPr>
          <a:xfrm>
            <a:off x="2190780" y="2549481"/>
            <a:ext cx="264785"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Y" sz="1400" dirty="0">
                <a:solidFill>
                  <a:srgbClr val="FF0000"/>
                </a:solidFill>
              </a:rPr>
              <a:t>2</a:t>
            </a:r>
          </a:p>
        </p:txBody>
      </p:sp>
      <p:cxnSp>
        <p:nvCxnSpPr>
          <p:cNvPr id="129" name="Conector recto de flecha 128">
            <a:extLst>
              <a:ext uri="{FF2B5EF4-FFF2-40B4-BE49-F238E27FC236}">
                <a16:creationId xmlns:a16="http://schemas.microsoft.com/office/drawing/2014/main" id="{DD2C0C1A-E9F6-6000-9FFD-35D5553BC5E7}"/>
              </a:ext>
            </a:extLst>
          </p:cNvPr>
          <p:cNvCxnSpPr>
            <a:cxnSpLocks/>
            <a:stCxn id="15" idx="3"/>
            <a:endCxn id="30" idx="2"/>
          </p:cNvCxnSpPr>
          <p:nvPr/>
        </p:nvCxnSpPr>
        <p:spPr>
          <a:xfrm flipV="1">
            <a:off x="1675686" y="1037294"/>
            <a:ext cx="686340" cy="15129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Conector recto de flecha 147">
            <a:extLst>
              <a:ext uri="{FF2B5EF4-FFF2-40B4-BE49-F238E27FC236}">
                <a16:creationId xmlns:a16="http://schemas.microsoft.com/office/drawing/2014/main" id="{453DC4ED-EC3A-DD9D-1132-4B4A85D4836D}"/>
              </a:ext>
            </a:extLst>
          </p:cNvPr>
          <p:cNvCxnSpPr>
            <a:cxnSpLocks/>
            <a:stCxn id="15" idx="3"/>
            <a:endCxn id="31" idx="2"/>
          </p:cNvCxnSpPr>
          <p:nvPr/>
        </p:nvCxnSpPr>
        <p:spPr>
          <a:xfrm flipV="1">
            <a:off x="1675686" y="1963068"/>
            <a:ext cx="681644" cy="58712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Conector recto de flecha 150">
            <a:extLst>
              <a:ext uri="{FF2B5EF4-FFF2-40B4-BE49-F238E27FC236}">
                <a16:creationId xmlns:a16="http://schemas.microsoft.com/office/drawing/2014/main" id="{5D370E34-1ADA-32E8-913D-C2B043E04CE2}"/>
              </a:ext>
            </a:extLst>
          </p:cNvPr>
          <p:cNvCxnSpPr>
            <a:cxnSpLocks/>
            <a:stCxn id="15" idx="3"/>
            <a:endCxn id="128" idx="1"/>
          </p:cNvCxnSpPr>
          <p:nvPr/>
        </p:nvCxnSpPr>
        <p:spPr>
          <a:xfrm>
            <a:off x="1675686" y="2550194"/>
            <a:ext cx="515094" cy="12836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3" name="CuadroTexto 162">
            <a:extLst>
              <a:ext uri="{FF2B5EF4-FFF2-40B4-BE49-F238E27FC236}">
                <a16:creationId xmlns:a16="http://schemas.microsoft.com/office/drawing/2014/main" id="{B99B9586-0A37-9047-7A53-A1751464077D}"/>
              </a:ext>
            </a:extLst>
          </p:cNvPr>
          <p:cNvSpPr txBox="1"/>
          <p:nvPr/>
        </p:nvSpPr>
        <p:spPr>
          <a:xfrm>
            <a:off x="94372" y="3258698"/>
            <a:ext cx="1940332" cy="1263487"/>
          </a:xfrm>
          <a:prstGeom prst="rect">
            <a:avLst/>
          </a:prstGeom>
          <a:noFill/>
          <a:ln>
            <a:solidFill>
              <a:srgbClr val="FF0000"/>
            </a:solidFill>
          </a:ln>
        </p:spPr>
        <p:txBody>
          <a:bodyPr wrap="square" rtlCol="0">
            <a:spAutoFit/>
          </a:bodyPr>
          <a:lstStyle/>
          <a:p>
            <a:pPr>
              <a:lnSpc>
                <a:spcPct val="110000"/>
              </a:lnSpc>
              <a:spcAft>
                <a:spcPts val="600"/>
              </a:spcAft>
            </a:pPr>
            <a:r>
              <a:rPr lang="es-UY" sz="1000" dirty="0">
                <a:latin typeface="+mn-lt"/>
              </a:rPr>
              <a:t>Conviene agregar </a:t>
            </a:r>
            <a:r>
              <a:rPr lang="es-UY" sz="1000" b="1" i="1" dirty="0">
                <a:latin typeface="+mn-lt"/>
              </a:rPr>
              <a:t>hitos,</a:t>
            </a:r>
            <a:r>
              <a:rPr lang="es-UY" sz="1000" dirty="0">
                <a:latin typeface="+mn-lt"/>
              </a:rPr>
              <a:t> que son marcas de ciertos momentos importantes, generalmente el final de un entregable relevante. Se muestran como tareas con duración cero (o 1 en SIGES)</a:t>
            </a:r>
          </a:p>
        </p:txBody>
      </p:sp>
      <p:sp>
        <p:nvSpPr>
          <p:cNvPr id="165" name="Rectángulo redondeado 14">
            <a:extLst>
              <a:ext uri="{FF2B5EF4-FFF2-40B4-BE49-F238E27FC236}">
                <a16:creationId xmlns:a16="http://schemas.microsoft.com/office/drawing/2014/main" id="{CD4402D9-83DC-BB0D-64E0-AAA05AC1C9DE}"/>
              </a:ext>
            </a:extLst>
          </p:cNvPr>
          <p:cNvSpPr/>
          <p:nvPr/>
        </p:nvSpPr>
        <p:spPr>
          <a:xfrm>
            <a:off x="4040237" y="1435657"/>
            <a:ext cx="1152129"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UY" sz="1400" dirty="0">
                <a:solidFill>
                  <a:srgbClr val="FF0000"/>
                </a:solidFill>
              </a:rPr>
              <a:t>3</a:t>
            </a:r>
          </a:p>
        </p:txBody>
      </p:sp>
      <p:sp>
        <p:nvSpPr>
          <p:cNvPr id="166" name="Rectángulo redondeado 14">
            <a:extLst>
              <a:ext uri="{FF2B5EF4-FFF2-40B4-BE49-F238E27FC236}">
                <a16:creationId xmlns:a16="http://schemas.microsoft.com/office/drawing/2014/main" id="{0DEC2120-244E-8BD4-A652-88062395A71D}"/>
              </a:ext>
            </a:extLst>
          </p:cNvPr>
          <p:cNvSpPr/>
          <p:nvPr/>
        </p:nvSpPr>
        <p:spPr>
          <a:xfrm>
            <a:off x="4029796" y="2312661"/>
            <a:ext cx="1166196"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UY" sz="1400" dirty="0">
                <a:solidFill>
                  <a:srgbClr val="FF0000"/>
                </a:solidFill>
              </a:rPr>
              <a:t>3</a:t>
            </a:r>
          </a:p>
        </p:txBody>
      </p:sp>
      <p:sp>
        <p:nvSpPr>
          <p:cNvPr id="167" name="Rectángulo redondeado 14">
            <a:extLst>
              <a:ext uri="{FF2B5EF4-FFF2-40B4-BE49-F238E27FC236}">
                <a16:creationId xmlns:a16="http://schemas.microsoft.com/office/drawing/2014/main" id="{716AEA55-D49F-7F35-71EB-3B0760B1DCE1}"/>
              </a:ext>
            </a:extLst>
          </p:cNvPr>
          <p:cNvSpPr/>
          <p:nvPr/>
        </p:nvSpPr>
        <p:spPr>
          <a:xfrm>
            <a:off x="4030018" y="2969226"/>
            <a:ext cx="1166197" cy="2581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UY" sz="1400" dirty="0">
                <a:solidFill>
                  <a:srgbClr val="FF0000"/>
                </a:solidFill>
              </a:rPr>
              <a:t>3</a:t>
            </a:r>
          </a:p>
        </p:txBody>
      </p:sp>
      <p:cxnSp>
        <p:nvCxnSpPr>
          <p:cNvPr id="171" name="Conector: angular 170">
            <a:extLst>
              <a:ext uri="{FF2B5EF4-FFF2-40B4-BE49-F238E27FC236}">
                <a16:creationId xmlns:a16="http://schemas.microsoft.com/office/drawing/2014/main" id="{1F8C35EA-F1E2-6F8E-1648-6CEE74EFB156}"/>
              </a:ext>
            </a:extLst>
          </p:cNvPr>
          <p:cNvCxnSpPr>
            <a:cxnSpLocks/>
            <a:stCxn id="163" idx="3"/>
            <a:endCxn id="166" idx="1"/>
          </p:cNvCxnSpPr>
          <p:nvPr/>
        </p:nvCxnSpPr>
        <p:spPr>
          <a:xfrm flipV="1">
            <a:off x="2034704" y="2441735"/>
            <a:ext cx="1995092" cy="1448707"/>
          </a:xfrm>
          <a:prstGeom prst="bentConnector3">
            <a:avLst>
              <a:gd name="adj1" fmla="val 86745"/>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Conector: angular 172">
            <a:extLst>
              <a:ext uri="{FF2B5EF4-FFF2-40B4-BE49-F238E27FC236}">
                <a16:creationId xmlns:a16="http://schemas.microsoft.com/office/drawing/2014/main" id="{1B978B6F-FA12-0354-B857-5BA64A486F7E}"/>
              </a:ext>
            </a:extLst>
          </p:cNvPr>
          <p:cNvCxnSpPr>
            <a:cxnSpLocks/>
            <a:stCxn id="163" idx="3"/>
            <a:endCxn id="165" idx="1"/>
          </p:cNvCxnSpPr>
          <p:nvPr/>
        </p:nvCxnSpPr>
        <p:spPr>
          <a:xfrm flipV="1">
            <a:off x="2034704" y="1564731"/>
            <a:ext cx="2005533" cy="2325711"/>
          </a:xfrm>
          <a:prstGeom prst="bentConnector3">
            <a:avLst>
              <a:gd name="adj1" fmla="val 86079"/>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Conector: angular 179">
            <a:extLst>
              <a:ext uri="{FF2B5EF4-FFF2-40B4-BE49-F238E27FC236}">
                <a16:creationId xmlns:a16="http://schemas.microsoft.com/office/drawing/2014/main" id="{6B40BF5B-BC8A-566A-9759-A945572B8D10}"/>
              </a:ext>
            </a:extLst>
          </p:cNvPr>
          <p:cNvCxnSpPr>
            <a:cxnSpLocks/>
            <a:stCxn id="163" idx="3"/>
            <a:endCxn id="167" idx="1"/>
          </p:cNvCxnSpPr>
          <p:nvPr/>
        </p:nvCxnSpPr>
        <p:spPr>
          <a:xfrm flipV="1">
            <a:off x="2034704" y="3098300"/>
            <a:ext cx="1995314" cy="792142"/>
          </a:xfrm>
          <a:prstGeom prst="bentConnector3">
            <a:avLst>
              <a:gd name="adj1" fmla="val 86662"/>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1" name="CuadroTexto 190">
            <a:extLst>
              <a:ext uri="{FF2B5EF4-FFF2-40B4-BE49-F238E27FC236}">
                <a16:creationId xmlns:a16="http://schemas.microsoft.com/office/drawing/2014/main" id="{19CF0D63-CAE6-E622-B19E-6E5EB8A455E4}"/>
              </a:ext>
            </a:extLst>
          </p:cNvPr>
          <p:cNvSpPr txBox="1"/>
          <p:nvPr/>
        </p:nvSpPr>
        <p:spPr>
          <a:xfrm>
            <a:off x="2306742" y="4367368"/>
            <a:ext cx="6369714" cy="586379"/>
          </a:xfrm>
          <a:prstGeom prst="rect">
            <a:avLst/>
          </a:prstGeom>
          <a:noFill/>
          <a:ln w="28575">
            <a:solidFill>
              <a:srgbClr val="00B050"/>
            </a:solidFill>
          </a:ln>
        </p:spPr>
        <p:txBody>
          <a:bodyPr wrap="square" rtlCol="0">
            <a:spAutoFit/>
          </a:bodyPr>
          <a:lstStyle/>
          <a:p>
            <a:pPr>
              <a:lnSpc>
                <a:spcPct val="110000"/>
              </a:lnSpc>
              <a:spcAft>
                <a:spcPts val="600"/>
              </a:spcAft>
            </a:pPr>
            <a:r>
              <a:rPr lang="es-UY" sz="1000" dirty="0">
                <a:latin typeface="+mn-lt"/>
              </a:rPr>
              <a:t>Si al momento de cargar el cronograma no se conoce la fecha del inicio del proyecto, se    puede cargar un hito que representa a una fecha de inicio. Más tarde, al conocer la fecha real, se ajusta en el hito y todas las actividades siguientes ajustan automáticamente sus fechas según sus dependencias.</a:t>
            </a:r>
          </a:p>
        </p:txBody>
      </p:sp>
      <p:sp>
        <p:nvSpPr>
          <p:cNvPr id="195" name="CuadroTexto 194">
            <a:extLst>
              <a:ext uri="{FF2B5EF4-FFF2-40B4-BE49-F238E27FC236}">
                <a16:creationId xmlns:a16="http://schemas.microsoft.com/office/drawing/2014/main" id="{44364292-2A28-C6DE-47F1-056B87E5B468}"/>
              </a:ext>
            </a:extLst>
          </p:cNvPr>
          <p:cNvSpPr txBox="1"/>
          <p:nvPr/>
        </p:nvSpPr>
        <p:spPr>
          <a:xfrm>
            <a:off x="5915490" y="3457967"/>
            <a:ext cx="3134138" cy="755656"/>
          </a:xfrm>
          <a:prstGeom prst="rect">
            <a:avLst/>
          </a:prstGeom>
          <a:noFill/>
          <a:ln>
            <a:solidFill>
              <a:srgbClr val="00B0F0"/>
            </a:solidFill>
          </a:ln>
        </p:spPr>
        <p:txBody>
          <a:bodyPr wrap="square" rtlCol="0">
            <a:spAutoFit/>
          </a:bodyPr>
          <a:lstStyle/>
          <a:p>
            <a:pPr>
              <a:lnSpc>
                <a:spcPct val="110000"/>
              </a:lnSpc>
              <a:spcAft>
                <a:spcPts val="600"/>
              </a:spcAft>
            </a:pPr>
            <a:r>
              <a:rPr lang="es-UY" sz="1000" dirty="0">
                <a:latin typeface="+mn-lt"/>
              </a:rPr>
              <a:t>Todas las actividades del cronograma deben estar vinculadas a través de dependencias. La más común es </a:t>
            </a:r>
            <a:r>
              <a:rPr lang="es-UY" sz="1000" b="1" i="1" dirty="0">
                <a:latin typeface="+mn-lt"/>
              </a:rPr>
              <a:t>Fin-Inicio</a:t>
            </a:r>
            <a:r>
              <a:rPr lang="es-UY" sz="1000" dirty="0">
                <a:latin typeface="+mn-lt"/>
              </a:rPr>
              <a:t>, donde la segunda actividad empieza luego de terminada la primera</a:t>
            </a:r>
          </a:p>
        </p:txBody>
      </p:sp>
      <p:sp>
        <p:nvSpPr>
          <p:cNvPr id="201" name="Rectángulo redondeado 14">
            <a:extLst>
              <a:ext uri="{FF2B5EF4-FFF2-40B4-BE49-F238E27FC236}">
                <a16:creationId xmlns:a16="http://schemas.microsoft.com/office/drawing/2014/main" id="{3C40C9B0-A912-BC05-DBE4-A0E157D85DAB}"/>
              </a:ext>
            </a:extLst>
          </p:cNvPr>
          <p:cNvSpPr/>
          <p:nvPr/>
        </p:nvSpPr>
        <p:spPr>
          <a:xfrm>
            <a:off x="5230938" y="1006801"/>
            <a:ext cx="220975" cy="2296719"/>
          </a:xfrm>
          <a:prstGeom prst="round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s-UY" sz="1400" dirty="0">
              <a:solidFill>
                <a:srgbClr val="FF0000"/>
              </a:solidFill>
            </a:endParaRPr>
          </a:p>
        </p:txBody>
      </p:sp>
      <p:cxnSp>
        <p:nvCxnSpPr>
          <p:cNvPr id="208" name="Conector recto de flecha 207">
            <a:extLst>
              <a:ext uri="{FF2B5EF4-FFF2-40B4-BE49-F238E27FC236}">
                <a16:creationId xmlns:a16="http://schemas.microsoft.com/office/drawing/2014/main" id="{92C40450-3D4E-65B3-F1ED-16445739440B}"/>
              </a:ext>
            </a:extLst>
          </p:cNvPr>
          <p:cNvCxnSpPr>
            <a:cxnSpLocks/>
            <a:stCxn id="195" idx="1"/>
          </p:cNvCxnSpPr>
          <p:nvPr/>
        </p:nvCxnSpPr>
        <p:spPr>
          <a:xfrm flipH="1" flipV="1">
            <a:off x="5476448" y="3303520"/>
            <a:ext cx="439042" cy="532275"/>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14" name="Elipse 213">
            <a:extLst>
              <a:ext uri="{FF2B5EF4-FFF2-40B4-BE49-F238E27FC236}">
                <a16:creationId xmlns:a16="http://schemas.microsoft.com/office/drawing/2014/main" id="{D2AA014E-642D-0421-B3D0-D04B5756E098}"/>
              </a:ext>
            </a:extLst>
          </p:cNvPr>
          <p:cNvSpPr/>
          <p:nvPr/>
        </p:nvSpPr>
        <p:spPr>
          <a:xfrm>
            <a:off x="3707904" y="699617"/>
            <a:ext cx="144016" cy="156399"/>
          </a:xfrm>
          <a:prstGeom prst="ellipse">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cxnSp>
        <p:nvCxnSpPr>
          <p:cNvPr id="216" name="Conector: curvado 215">
            <a:extLst>
              <a:ext uri="{FF2B5EF4-FFF2-40B4-BE49-F238E27FC236}">
                <a16:creationId xmlns:a16="http://schemas.microsoft.com/office/drawing/2014/main" id="{9CBAEECC-BACF-067C-05B3-B201867A899D}"/>
              </a:ext>
            </a:extLst>
          </p:cNvPr>
          <p:cNvCxnSpPr>
            <a:cxnSpLocks/>
            <a:stCxn id="191" idx="0"/>
          </p:cNvCxnSpPr>
          <p:nvPr/>
        </p:nvCxnSpPr>
        <p:spPr>
          <a:xfrm rot="16200000" flipV="1">
            <a:off x="2855674" y="1731442"/>
            <a:ext cx="3605178" cy="1666673"/>
          </a:xfrm>
          <a:prstGeom prst="curvedConnector3">
            <a:avLst>
              <a:gd name="adj1" fmla="val 50000"/>
            </a:avLst>
          </a:prstGeom>
          <a:ln w="1905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18" name="Conector: curvado 217">
            <a:extLst>
              <a:ext uri="{FF2B5EF4-FFF2-40B4-BE49-F238E27FC236}">
                <a16:creationId xmlns:a16="http://schemas.microsoft.com/office/drawing/2014/main" id="{B701F85D-CFF3-3CC7-6F36-EC9136145FB5}"/>
              </a:ext>
            </a:extLst>
          </p:cNvPr>
          <p:cNvCxnSpPr>
            <a:cxnSpLocks/>
            <a:endCxn id="201" idx="0"/>
          </p:cNvCxnSpPr>
          <p:nvPr/>
        </p:nvCxnSpPr>
        <p:spPr>
          <a:xfrm>
            <a:off x="3852077" y="635432"/>
            <a:ext cx="1489349" cy="371369"/>
          </a:xfrm>
          <a:prstGeom prst="curvedConnector2">
            <a:avLst/>
          </a:prstGeom>
          <a:ln w="19050">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19" name="CuadroTexto 218">
            <a:extLst>
              <a:ext uri="{FF2B5EF4-FFF2-40B4-BE49-F238E27FC236}">
                <a16:creationId xmlns:a16="http://schemas.microsoft.com/office/drawing/2014/main" id="{1FDB2BA7-02D7-C108-F081-43DD770B1D3C}"/>
              </a:ext>
            </a:extLst>
          </p:cNvPr>
          <p:cNvSpPr txBox="1"/>
          <p:nvPr/>
        </p:nvSpPr>
        <p:spPr>
          <a:xfrm>
            <a:off x="6809404" y="1396178"/>
            <a:ext cx="969845" cy="246221"/>
          </a:xfrm>
          <a:prstGeom prst="rect">
            <a:avLst/>
          </a:prstGeom>
          <a:noFill/>
        </p:spPr>
        <p:txBody>
          <a:bodyPr wrap="square" rtlCol="0">
            <a:spAutoFit/>
          </a:bodyPr>
          <a:lstStyle/>
          <a:p>
            <a:r>
              <a:rPr lang="es-UY" sz="1000" dirty="0">
                <a:solidFill>
                  <a:srgbClr val="FF0000"/>
                </a:solidFill>
                <a:latin typeface="+mn-lt"/>
              </a:rPr>
              <a:t>hito</a:t>
            </a:r>
          </a:p>
        </p:txBody>
      </p:sp>
      <p:sp>
        <p:nvSpPr>
          <p:cNvPr id="221" name="CuadroTexto 220">
            <a:extLst>
              <a:ext uri="{FF2B5EF4-FFF2-40B4-BE49-F238E27FC236}">
                <a16:creationId xmlns:a16="http://schemas.microsoft.com/office/drawing/2014/main" id="{9348C2D2-3147-685F-BD5C-2DF33841E707}"/>
              </a:ext>
            </a:extLst>
          </p:cNvPr>
          <p:cNvSpPr txBox="1"/>
          <p:nvPr/>
        </p:nvSpPr>
        <p:spPr>
          <a:xfrm>
            <a:off x="7157378" y="2261415"/>
            <a:ext cx="969845" cy="246221"/>
          </a:xfrm>
          <a:prstGeom prst="rect">
            <a:avLst/>
          </a:prstGeom>
          <a:noFill/>
        </p:spPr>
        <p:txBody>
          <a:bodyPr wrap="square" rtlCol="0">
            <a:spAutoFit/>
          </a:bodyPr>
          <a:lstStyle/>
          <a:p>
            <a:r>
              <a:rPr lang="es-UY" sz="1000" dirty="0">
                <a:solidFill>
                  <a:srgbClr val="FF0000"/>
                </a:solidFill>
                <a:latin typeface="+mn-lt"/>
              </a:rPr>
              <a:t>hito</a:t>
            </a:r>
          </a:p>
        </p:txBody>
      </p:sp>
      <p:sp>
        <p:nvSpPr>
          <p:cNvPr id="222" name="CuadroTexto 221">
            <a:extLst>
              <a:ext uri="{FF2B5EF4-FFF2-40B4-BE49-F238E27FC236}">
                <a16:creationId xmlns:a16="http://schemas.microsoft.com/office/drawing/2014/main" id="{3E73D1EB-875F-C2DD-1ABE-00B2AD9F30F6}"/>
              </a:ext>
            </a:extLst>
          </p:cNvPr>
          <p:cNvSpPr txBox="1"/>
          <p:nvPr/>
        </p:nvSpPr>
        <p:spPr>
          <a:xfrm>
            <a:off x="8417188" y="2939561"/>
            <a:ext cx="969845" cy="246221"/>
          </a:xfrm>
          <a:prstGeom prst="rect">
            <a:avLst/>
          </a:prstGeom>
          <a:noFill/>
        </p:spPr>
        <p:txBody>
          <a:bodyPr wrap="square" rtlCol="0">
            <a:spAutoFit/>
          </a:bodyPr>
          <a:lstStyle/>
          <a:p>
            <a:r>
              <a:rPr lang="es-UY" sz="1000" dirty="0">
                <a:solidFill>
                  <a:srgbClr val="FF0000"/>
                </a:solidFill>
                <a:latin typeface="+mn-lt"/>
              </a:rPr>
              <a:t>hito</a:t>
            </a:r>
          </a:p>
        </p:txBody>
      </p:sp>
      <p:sp>
        <p:nvSpPr>
          <p:cNvPr id="223" name="CuadroTexto 222">
            <a:extLst>
              <a:ext uri="{FF2B5EF4-FFF2-40B4-BE49-F238E27FC236}">
                <a16:creationId xmlns:a16="http://schemas.microsoft.com/office/drawing/2014/main" id="{D5CF59F4-3844-DF01-EB99-8AAADDD0FA01}"/>
              </a:ext>
            </a:extLst>
          </p:cNvPr>
          <p:cNvSpPr txBox="1"/>
          <p:nvPr/>
        </p:nvSpPr>
        <p:spPr>
          <a:xfrm>
            <a:off x="6433716" y="537508"/>
            <a:ext cx="969845" cy="246221"/>
          </a:xfrm>
          <a:prstGeom prst="rect">
            <a:avLst/>
          </a:prstGeom>
          <a:noFill/>
        </p:spPr>
        <p:txBody>
          <a:bodyPr wrap="square" rtlCol="0">
            <a:spAutoFit/>
          </a:bodyPr>
          <a:lstStyle/>
          <a:p>
            <a:r>
              <a:rPr lang="es-UY" sz="1000" dirty="0">
                <a:solidFill>
                  <a:srgbClr val="FF0000"/>
                </a:solidFill>
                <a:latin typeface="+mn-lt"/>
              </a:rPr>
              <a:t>hito</a:t>
            </a:r>
          </a:p>
        </p:txBody>
      </p:sp>
      <p:sp>
        <p:nvSpPr>
          <p:cNvPr id="224" name="CuadroTexto 223">
            <a:extLst>
              <a:ext uri="{FF2B5EF4-FFF2-40B4-BE49-F238E27FC236}">
                <a16:creationId xmlns:a16="http://schemas.microsoft.com/office/drawing/2014/main" id="{34B0CED2-4756-266D-D695-C6B62CAD35F5}"/>
              </a:ext>
            </a:extLst>
          </p:cNvPr>
          <p:cNvSpPr txBox="1"/>
          <p:nvPr/>
        </p:nvSpPr>
        <p:spPr>
          <a:xfrm>
            <a:off x="7524329" y="592250"/>
            <a:ext cx="1768752" cy="246221"/>
          </a:xfrm>
          <a:prstGeom prst="rect">
            <a:avLst/>
          </a:prstGeom>
          <a:noFill/>
        </p:spPr>
        <p:txBody>
          <a:bodyPr wrap="square" rtlCol="0">
            <a:spAutoFit/>
          </a:bodyPr>
          <a:lstStyle/>
          <a:p>
            <a:r>
              <a:rPr lang="es-UY" sz="1000" dirty="0">
                <a:solidFill>
                  <a:srgbClr val="FF0000"/>
                </a:solidFill>
                <a:latin typeface="+mn-lt"/>
              </a:rPr>
              <a:t>Actividad de resumen</a:t>
            </a:r>
          </a:p>
        </p:txBody>
      </p:sp>
      <p:sp>
        <p:nvSpPr>
          <p:cNvPr id="225" name="CuadroTexto 224">
            <a:extLst>
              <a:ext uri="{FF2B5EF4-FFF2-40B4-BE49-F238E27FC236}">
                <a16:creationId xmlns:a16="http://schemas.microsoft.com/office/drawing/2014/main" id="{3A0CC037-C202-C4A9-24CA-2BA285E7F781}"/>
              </a:ext>
            </a:extLst>
          </p:cNvPr>
          <p:cNvSpPr txBox="1"/>
          <p:nvPr/>
        </p:nvSpPr>
        <p:spPr>
          <a:xfrm>
            <a:off x="7708923" y="1319233"/>
            <a:ext cx="1122861" cy="400110"/>
          </a:xfrm>
          <a:prstGeom prst="rect">
            <a:avLst/>
          </a:prstGeom>
          <a:noFill/>
        </p:spPr>
        <p:txBody>
          <a:bodyPr wrap="square" rtlCol="0">
            <a:spAutoFit/>
          </a:bodyPr>
          <a:lstStyle/>
          <a:p>
            <a:r>
              <a:rPr lang="es-UY" sz="1000" dirty="0">
                <a:solidFill>
                  <a:srgbClr val="00B0F0"/>
                </a:solidFill>
                <a:latin typeface="+mn-lt"/>
              </a:rPr>
              <a:t>Dependencias Fin-Inicio</a:t>
            </a:r>
          </a:p>
        </p:txBody>
      </p:sp>
      <p:sp>
        <p:nvSpPr>
          <p:cNvPr id="227" name="Elipse 226">
            <a:extLst>
              <a:ext uri="{FF2B5EF4-FFF2-40B4-BE49-F238E27FC236}">
                <a16:creationId xmlns:a16="http://schemas.microsoft.com/office/drawing/2014/main" id="{247B7F46-D5F6-4242-55E2-D96665C95DEE}"/>
              </a:ext>
            </a:extLst>
          </p:cNvPr>
          <p:cNvSpPr/>
          <p:nvPr/>
        </p:nvSpPr>
        <p:spPr>
          <a:xfrm>
            <a:off x="7217418" y="1294005"/>
            <a:ext cx="347974" cy="374513"/>
          </a:xfrm>
          <a:prstGeom prst="ellipse">
            <a:avLst/>
          </a:prstGeom>
          <a:noFill/>
          <a:ln w="952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spTree>
    <p:extLst>
      <p:ext uri="{BB962C8B-B14F-4D97-AF65-F5344CB8AC3E}">
        <p14:creationId xmlns:p14="http://schemas.microsoft.com/office/powerpoint/2010/main" val="526125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4"/>
                                        </p:tgtEl>
                                        <p:attrNameLst>
                                          <p:attrName>style.visibility</p:attrName>
                                        </p:attrNameLst>
                                      </p:cBhvr>
                                      <p:to>
                                        <p:strVal val="visible"/>
                                      </p:to>
                                    </p:set>
                                    <p:animEffect transition="in" filter="fade">
                                      <p:cBhvr>
                                        <p:cTn id="7" dur="500"/>
                                        <p:tgtEl>
                                          <p:spTgt spid="184"/>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24"/>
                                        </p:tgtEl>
                                        <p:attrNameLst>
                                          <p:attrName>style.visibility</p:attrName>
                                        </p:attrNameLst>
                                      </p:cBhvr>
                                      <p:to>
                                        <p:strVal val="visible"/>
                                      </p:to>
                                    </p:set>
                                    <p:anim calcmode="lin" valueType="num">
                                      <p:cBhvr additive="base">
                                        <p:cTn id="18" dur="500" fill="hold"/>
                                        <p:tgtEl>
                                          <p:spTgt spid="224"/>
                                        </p:tgtEl>
                                        <p:attrNameLst>
                                          <p:attrName>ppt_x</p:attrName>
                                        </p:attrNameLst>
                                      </p:cBhvr>
                                      <p:tavLst>
                                        <p:tav tm="0">
                                          <p:val>
                                            <p:strVal val="#ppt_x"/>
                                          </p:val>
                                        </p:tav>
                                        <p:tav tm="100000">
                                          <p:val>
                                            <p:strVal val="#ppt_x"/>
                                          </p:val>
                                        </p:tav>
                                      </p:tavLst>
                                    </p:anim>
                                    <p:anim calcmode="lin" valueType="num">
                                      <p:cBhvr additive="base">
                                        <p:cTn id="19" dur="500" fill="hold"/>
                                        <p:tgtEl>
                                          <p:spTgt spid="22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fade">
                                      <p:cBhvr>
                                        <p:cTn id="27" dur="500"/>
                                        <p:tgtEl>
                                          <p:spTgt spid="12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500"/>
                                        <p:tgtEl>
                                          <p:spTgt spid="3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childTnLst>
                                </p:cTn>
                              </p:par>
                              <p:par>
                                <p:cTn id="34" presetID="10" presetClass="entr" presetSubtype="0" fill="hold" nodeType="withEffect">
                                  <p:stCondLst>
                                    <p:cond delay="0"/>
                                  </p:stCondLst>
                                  <p:childTnLst>
                                    <p:set>
                                      <p:cBhvr>
                                        <p:cTn id="35" dur="1" fill="hold">
                                          <p:stCondLst>
                                            <p:cond delay="0"/>
                                          </p:stCondLst>
                                        </p:cTn>
                                        <p:tgtEl>
                                          <p:spTgt spid="148"/>
                                        </p:tgtEl>
                                        <p:attrNameLst>
                                          <p:attrName>style.visibility</p:attrName>
                                        </p:attrNameLst>
                                      </p:cBhvr>
                                      <p:to>
                                        <p:strVal val="visible"/>
                                      </p:to>
                                    </p:set>
                                    <p:animEffect transition="in" filter="fade">
                                      <p:cBhvr>
                                        <p:cTn id="36" dur="500"/>
                                        <p:tgtEl>
                                          <p:spTgt spid="148"/>
                                        </p:tgtEl>
                                      </p:cBhvr>
                                    </p:animEffect>
                                  </p:childTnLst>
                                </p:cTn>
                              </p:par>
                              <p:par>
                                <p:cTn id="37" presetID="10" presetClass="entr" presetSubtype="0" fill="hold" nodeType="withEffect">
                                  <p:stCondLst>
                                    <p:cond delay="0"/>
                                  </p:stCondLst>
                                  <p:childTnLst>
                                    <p:set>
                                      <p:cBhvr>
                                        <p:cTn id="38" dur="1" fill="hold">
                                          <p:stCondLst>
                                            <p:cond delay="0"/>
                                          </p:stCondLst>
                                        </p:cTn>
                                        <p:tgtEl>
                                          <p:spTgt spid="151"/>
                                        </p:tgtEl>
                                        <p:attrNameLst>
                                          <p:attrName>style.visibility</p:attrName>
                                        </p:attrNameLst>
                                      </p:cBhvr>
                                      <p:to>
                                        <p:strVal val="visible"/>
                                      </p:to>
                                    </p:set>
                                    <p:animEffect transition="in" filter="fade">
                                      <p:cBhvr>
                                        <p:cTn id="39" dur="500"/>
                                        <p:tgtEl>
                                          <p:spTgt spid="15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8"/>
                                        </p:tgtEl>
                                        <p:attrNameLst>
                                          <p:attrName>style.visibility</p:attrName>
                                        </p:attrNameLst>
                                      </p:cBhvr>
                                      <p:to>
                                        <p:strVal val="visible"/>
                                      </p:to>
                                    </p:set>
                                    <p:animEffect transition="in" filter="fade">
                                      <p:cBhvr>
                                        <p:cTn id="42" dur="500"/>
                                        <p:tgtEl>
                                          <p:spTgt spid="12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3"/>
                                        </p:tgtEl>
                                        <p:attrNameLst>
                                          <p:attrName>style.visibility</p:attrName>
                                        </p:attrNameLst>
                                      </p:cBhvr>
                                      <p:to>
                                        <p:strVal val="visible"/>
                                      </p:to>
                                    </p:set>
                                    <p:animEffect transition="in" filter="fade">
                                      <p:cBhvr>
                                        <p:cTn id="47" dur="500"/>
                                        <p:tgtEl>
                                          <p:spTgt spid="16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5"/>
                                        </p:tgtEl>
                                        <p:attrNameLst>
                                          <p:attrName>style.visibility</p:attrName>
                                        </p:attrNameLst>
                                      </p:cBhvr>
                                      <p:to>
                                        <p:strVal val="visible"/>
                                      </p:to>
                                    </p:set>
                                    <p:animEffect transition="in" filter="fade">
                                      <p:cBhvr>
                                        <p:cTn id="50" dur="500"/>
                                        <p:tgtEl>
                                          <p:spTgt spid="16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66"/>
                                        </p:tgtEl>
                                        <p:attrNameLst>
                                          <p:attrName>style.visibility</p:attrName>
                                        </p:attrNameLst>
                                      </p:cBhvr>
                                      <p:to>
                                        <p:strVal val="visible"/>
                                      </p:to>
                                    </p:set>
                                    <p:animEffect transition="in" filter="fade">
                                      <p:cBhvr>
                                        <p:cTn id="53" dur="500"/>
                                        <p:tgtEl>
                                          <p:spTgt spid="16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67"/>
                                        </p:tgtEl>
                                        <p:attrNameLst>
                                          <p:attrName>style.visibility</p:attrName>
                                        </p:attrNameLst>
                                      </p:cBhvr>
                                      <p:to>
                                        <p:strVal val="visible"/>
                                      </p:to>
                                    </p:set>
                                    <p:animEffect transition="in" filter="fade">
                                      <p:cBhvr>
                                        <p:cTn id="56" dur="500"/>
                                        <p:tgtEl>
                                          <p:spTgt spid="167"/>
                                        </p:tgtEl>
                                      </p:cBhvr>
                                    </p:animEffect>
                                  </p:childTnLst>
                                </p:cTn>
                              </p:par>
                              <p:par>
                                <p:cTn id="57" presetID="10" presetClass="entr" presetSubtype="0" fill="hold" nodeType="withEffect">
                                  <p:stCondLst>
                                    <p:cond delay="0"/>
                                  </p:stCondLst>
                                  <p:childTnLst>
                                    <p:set>
                                      <p:cBhvr>
                                        <p:cTn id="58" dur="1" fill="hold">
                                          <p:stCondLst>
                                            <p:cond delay="0"/>
                                          </p:stCondLst>
                                        </p:cTn>
                                        <p:tgtEl>
                                          <p:spTgt spid="173"/>
                                        </p:tgtEl>
                                        <p:attrNameLst>
                                          <p:attrName>style.visibility</p:attrName>
                                        </p:attrNameLst>
                                      </p:cBhvr>
                                      <p:to>
                                        <p:strVal val="visible"/>
                                      </p:to>
                                    </p:set>
                                    <p:animEffect transition="in" filter="fade">
                                      <p:cBhvr>
                                        <p:cTn id="59" dur="500"/>
                                        <p:tgtEl>
                                          <p:spTgt spid="173"/>
                                        </p:tgtEl>
                                      </p:cBhvr>
                                    </p:animEffect>
                                  </p:childTnLst>
                                </p:cTn>
                              </p:par>
                              <p:par>
                                <p:cTn id="60" presetID="10" presetClass="entr" presetSubtype="0" fill="hold" nodeType="withEffect">
                                  <p:stCondLst>
                                    <p:cond delay="0"/>
                                  </p:stCondLst>
                                  <p:childTnLst>
                                    <p:set>
                                      <p:cBhvr>
                                        <p:cTn id="61" dur="1" fill="hold">
                                          <p:stCondLst>
                                            <p:cond delay="0"/>
                                          </p:stCondLst>
                                        </p:cTn>
                                        <p:tgtEl>
                                          <p:spTgt spid="180"/>
                                        </p:tgtEl>
                                        <p:attrNameLst>
                                          <p:attrName>style.visibility</p:attrName>
                                        </p:attrNameLst>
                                      </p:cBhvr>
                                      <p:to>
                                        <p:strVal val="visible"/>
                                      </p:to>
                                    </p:set>
                                    <p:animEffect transition="in" filter="fade">
                                      <p:cBhvr>
                                        <p:cTn id="62" dur="500"/>
                                        <p:tgtEl>
                                          <p:spTgt spid="180"/>
                                        </p:tgtEl>
                                      </p:cBhvr>
                                    </p:animEffect>
                                  </p:childTnLst>
                                </p:cTn>
                              </p:par>
                              <p:par>
                                <p:cTn id="63" presetID="10" presetClass="entr" presetSubtype="0" fill="hold" nodeType="withEffect">
                                  <p:stCondLst>
                                    <p:cond delay="0"/>
                                  </p:stCondLst>
                                  <p:childTnLst>
                                    <p:set>
                                      <p:cBhvr>
                                        <p:cTn id="64" dur="1" fill="hold">
                                          <p:stCondLst>
                                            <p:cond delay="0"/>
                                          </p:stCondLst>
                                        </p:cTn>
                                        <p:tgtEl>
                                          <p:spTgt spid="171"/>
                                        </p:tgtEl>
                                        <p:attrNameLst>
                                          <p:attrName>style.visibility</p:attrName>
                                        </p:attrNameLst>
                                      </p:cBhvr>
                                      <p:to>
                                        <p:strVal val="visible"/>
                                      </p:to>
                                    </p:set>
                                    <p:animEffect transition="in" filter="fade">
                                      <p:cBhvr>
                                        <p:cTn id="65" dur="500"/>
                                        <p:tgtEl>
                                          <p:spTgt spid="171"/>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223"/>
                                        </p:tgtEl>
                                        <p:attrNameLst>
                                          <p:attrName>style.visibility</p:attrName>
                                        </p:attrNameLst>
                                      </p:cBhvr>
                                      <p:to>
                                        <p:strVal val="visible"/>
                                      </p:to>
                                    </p:set>
                                    <p:anim calcmode="lin" valueType="num">
                                      <p:cBhvr additive="base">
                                        <p:cTn id="70" dur="500" fill="hold"/>
                                        <p:tgtEl>
                                          <p:spTgt spid="223"/>
                                        </p:tgtEl>
                                        <p:attrNameLst>
                                          <p:attrName>ppt_x</p:attrName>
                                        </p:attrNameLst>
                                      </p:cBhvr>
                                      <p:tavLst>
                                        <p:tav tm="0">
                                          <p:val>
                                            <p:strVal val="#ppt_x"/>
                                          </p:val>
                                        </p:tav>
                                        <p:tav tm="100000">
                                          <p:val>
                                            <p:strVal val="#ppt_x"/>
                                          </p:val>
                                        </p:tav>
                                      </p:tavLst>
                                    </p:anim>
                                    <p:anim calcmode="lin" valueType="num">
                                      <p:cBhvr additive="base">
                                        <p:cTn id="71" dur="500" fill="hold"/>
                                        <p:tgtEl>
                                          <p:spTgt spid="223"/>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19"/>
                                        </p:tgtEl>
                                        <p:attrNameLst>
                                          <p:attrName>style.visibility</p:attrName>
                                        </p:attrNameLst>
                                      </p:cBhvr>
                                      <p:to>
                                        <p:strVal val="visible"/>
                                      </p:to>
                                    </p:set>
                                    <p:anim calcmode="lin" valueType="num">
                                      <p:cBhvr additive="base">
                                        <p:cTn id="74" dur="500" fill="hold"/>
                                        <p:tgtEl>
                                          <p:spTgt spid="219"/>
                                        </p:tgtEl>
                                        <p:attrNameLst>
                                          <p:attrName>ppt_x</p:attrName>
                                        </p:attrNameLst>
                                      </p:cBhvr>
                                      <p:tavLst>
                                        <p:tav tm="0">
                                          <p:val>
                                            <p:strVal val="#ppt_x"/>
                                          </p:val>
                                        </p:tav>
                                        <p:tav tm="100000">
                                          <p:val>
                                            <p:strVal val="#ppt_x"/>
                                          </p:val>
                                        </p:tav>
                                      </p:tavLst>
                                    </p:anim>
                                    <p:anim calcmode="lin" valueType="num">
                                      <p:cBhvr additive="base">
                                        <p:cTn id="75" dur="500" fill="hold"/>
                                        <p:tgtEl>
                                          <p:spTgt spid="219"/>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21"/>
                                        </p:tgtEl>
                                        <p:attrNameLst>
                                          <p:attrName>style.visibility</p:attrName>
                                        </p:attrNameLst>
                                      </p:cBhvr>
                                      <p:to>
                                        <p:strVal val="visible"/>
                                      </p:to>
                                    </p:set>
                                    <p:anim calcmode="lin" valueType="num">
                                      <p:cBhvr additive="base">
                                        <p:cTn id="78" dur="500" fill="hold"/>
                                        <p:tgtEl>
                                          <p:spTgt spid="221"/>
                                        </p:tgtEl>
                                        <p:attrNameLst>
                                          <p:attrName>ppt_x</p:attrName>
                                        </p:attrNameLst>
                                      </p:cBhvr>
                                      <p:tavLst>
                                        <p:tav tm="0">
                                          <p:val>
                                            <p:strVal val="#ppt_x"/>
                                          </p:val>
                                        </p:tav>
                                        <p:tav tm="100000">
                                          <p:val>
                                            <p:strVal val="#ppt_x"/>
                                          </p:val>
                                        </p:tav>
                                      </p:tavLst>
                                    </p:anim>
                                    <p:anim calcmode="lin" valueType="num">
                                      <p:cBhvr additive="base">
                                        <p:cTn id="79" dur="500" fill="hold"/>
                                        <p:tgtEl>
                                          <p:spTgt spid="221"/>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222"/>
                                        </p:tgtEl>
                                        <p:attrNameLst>
                                          <p:attrName>style.visibility</p:attrName>
                                        </p:attrNameLst>
                                      </p:cBhvr>
                                      <p:to>
                                        <p:strVal val="visible"/>
                                      </p:to>
                                    </p:set>
                                    <p:anim calcmode="lin" valueType="num">
                                      <p:cBhvr additive="base">
                                        <p:cTn id="82" dur="500" fill="hold"/>
                                        <p:tgtEl>
                                          <p:spTgt spid="222"/>
                                        </p:tgtEl>
                                        <p:attrNameLst>
                                          <p:attrName>ppt_x</p:attrName>
                                        </p:attrNameLst>
                                      </p:cBhvr>
                                      <p:tavLst>
                                        <p:tav tm="0">
                                          <p:val>
                                            <p:strVal val="#ppt_x"/>
                                          </p:val>
                                        </p:tav>
                                        <p:tav tm="100000">
                                          <p:val>
                                            <p:strVal val="#ppt_x"/>
                                          </p:val>
                                        </p:tav>
                                      </p:tavLst>
                                    </p:anim>
                                    <p:anim calcmode="lin" valueType="num">
                                      <p:cBhvr additive="base">
                                        <p:cTn id="83" dur="500" fill="hold"/>
                                        <p:tgtEl>
                                          <p:spTgt spid="222"/>
                                        </p:tgtEl>
                                        <p:attrNameLst>
                                          <p:attrName>ppt_y</p:attrName>
                                        </p:attrNameLst>
                                      </p:cBhvr>
                                      <p:tavLst>
                                        <p:tav tm="0">
                                          <p:val>
                                            <p:strVal val="1+#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201"/>
                                        </p:tgtEl>
                                        <p:attrNameLst>
                                          <p:attrName>style.visibility</p:attrName>
                                        </p:attrNameLst>
                                      </p:cBhvr>
                                      <p:to>
                                        <p:strVal val="visible"/>
                                      </p:to>
                                    </p:set>
                                    <p:animEffect transition="in" filter="fade">
                                      <p:cBhvr>
                                        <p:cTn id="88" dur="500"/>
                                        <p:tgtEl>
                                          <p:spTgt spid="201"/>
                                        </p:tgtEl>
                                      </p:cBhvr>
                                    </p:animEffect>
                                  </p:childTnLst>
                                </p:cTn>
                              </p:par>
                              <p:par>
                                <p:cTn id="89" presetID="10" presetClass="entr" presetSubtype="0" fill="hold" nodeType="withEffect">
                                  <p:stCondLst>
                                    <p:cond delay="0"/>
                                  </p:stCondLst>
                                  <p:childTnLst>
                                    <p:set>
                                      <p:cBhvr>
                                        <p:cTn id="90" dur="1" fill="hold">
                                          <p:stCondLst>
                                            <p:cond delay="0"/>
                                          </p:stCondLst>
                                        </p:cTn>
                                        <p:tgtEl>
                                          <p:spTgt spid="208"/>
                                        </p:tgtEl>
                                        <p:attrNameLst>
                                          <p:attrName>style.visibility</p:attrName>
                                        </p:attrNameLst>
                                      </p:cBhvr>
                                      <p:to>
                                        <p:strVal val="visible"/>
                                      </p:to>
                                    </p:set>
                                    <p:animEffect transition="in" filter="fade">
                                      <p:cBhvr>
                                        <p:cTn id="91" dur="500"/>
                                        <p:tgtEl>
                                          <p:spTgt spid="20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95"/>
                                        </p:tgtEl>
                                        <p:attrNameLst>
                                          <p:attrName>style.visibility</p:attrName>
                                        </p:attrNameLst>
                                      </p:cBhvr>
                                      <p:to>
                                        <p:strVal val="visible"/>
                                      </p:to>
                                    </p:set>
                                    <p:animEffect transition="in" filter="fade">
                                      <p:cBhvr>
                                        <p:cTn id="94" dur="500"/>
                                        <p:tgtEl>
                                          <p:spTgt spid="195"/>
                                        </p:tgtEl>
                                      </p:cBhvr>
                                    </p:animEffect>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225"/>
                                        </p:tgtEl>
                                        <p:attrNameLst>
                                          <p:attrName>style.visibility</p:attrName>
                                        </p:attrNameLst>
                                      </p:cBhvr>
                                      <p:to>
                                        <p:strVal val="visible"/>
                                      </p:to>
                                    </p:set>
                                    <p:anim calcmode="lin" valueType="num">
                                      <p:cBhvr additive="base">
                                        <p:cTn id="99" dur="500" fill="hold"/>
                                        <p:tgtEl>
                                          <p:spTgt spid="225"/>
                                        </p:tgtEl>
                                        <p:attrNameLst>
                                          <p:attrName>ppt_x</p:attrName>
                                        </p:attrNameLst>
                                      </p:cBhvr>
                                      <p:tavLst>
                                        <p:tav tm="0">
                                          <p:val>
                                            <p:strVal val="#ppt_x"/>
                                          </p:val>
                                        </p:tav>
                                        <p:tav tm="100000">
                                          <p:val>
                                            <p:strVal val="#ppt_x"/>
                                          </p:val>
                                        </p:tav>
                                      </p:tavLst>
                                    </p:anim>
                                    <p:anim calcmode="lin" valueType="num">
                                      <p:cBhvr additive="base">
                                        <p:cTn id="100" dur="500" fill="hold"/>
                                        <p:tgtEl>
                                          <p:spTgt spid="225"/>
                                        </p:tgtEl>
                                        <p:attrNameLst>
                                          <p:attrName>ppt_y</p:attrName>
                                        </p:attrNameLst>
                                      </p:cBhvr>
                                      <p:tavLst>
                                        <p:tav tm="0">
                                          <p:val>
                                            <p:strVal val="1+#ppt_h/2"/>
                                          </p:val>
                                        </p:tav>
                                        <p:tav tm="100000">
                                          <p:val>
                                            <p:strVal val="#ppt_y"/>
                                          </p:val>
                                        </p:tav>
                                      </p:tavLst>
                                    </p:anim>
                                  </p:childTnLst>
                                </p:cTn>
                              </p:par>
                              <p:par>
                                <p:cTn id="101" presetID="10" presetClass="entr" presetSubtype="0" fill="hold" grpId="0" nodeType="withEffect">
                                  <p:stCondLst>
                                    <p:cond delay="0"/>
                                  </p:stCondLst>
                                  <p:childTnLst>
                                    <p:set>
                                      <p:cBhvr>
                                        <p:cTn id="102" dur="1" fill="hold">
                                          <p:stCondLst>
                                            <p:cond delay="0"/>
                                          </p:stCondLst>
                                        </p:cTn>
                                        <p:tgtEl>
                                          <p:spTgt spid="227"/>
                                        </p:tgtEl>
                                        <p:attrNameLst>
                                          <p:attrName>style.visibility</p:attrName>
                                        </p:attrNameLst>
                                      </p:cBhvr>
                                      <p:to>
                                        <p:strVal val="visible"/>
                                      </p:to>
                                    </p:set>
                                    <p:animEffect transition="in" filter="fade">
                                      <p:cBhvr>
                                        <p:cTn id="103" dur="500"/>
                                        <p:tgtEl>
                                          <p:spTgt spid="227"/>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191"/>
                                        </p:tgtEl>
                                        <p:attrNameLst>
                                          <p:attrName>style.visibility</p:attrName>
                                        </p:attrNameLst>
                                      </p:cBhvr>
                                      <p:to>
                                        <p:strVal val="visible"/>
                                      </p:to>
                                    </p:set>
                                    <p:animEffect transition="in" filter="fade">
                                      <p:cBhvr>
                                        <p:cTn id="108" dur="500"/>
                                        <p:tgtEl>
                                          <p:spTgt spid="191"/>
                                        </p:tgtEl>
                                      </p:cBhvr>
                                    </p:animEffect>
                                  </p:childTnLst>
                                </p:cTn>
                              </p:par>
                              <p:par>
                                <p:cTn id="109" presetID="10" presetClass="entr" presetSubtype="0" fill="hold" nodeType="withEffect">
                                  <p:stCondLst>
                                    <p:cond delay="0"/>
                                  </p:stCondLst>
                                  <p:childTnLst>
                                    <p:set>
                                      <p:cBhvr>
                                        <p:cTn id="110" dur="1" fill="hold">
                                          <p:stCondLst>
                                            <p:cond delay="0"/>
                                          </p:stCondLst>
                                        </p:cTn>
                                        <p:tgtEl>
                                          <p:spTgt spid="216"/>
                                        </p:tgtEl>
                                        <p:attrNameLst>
                                          <p:attrName>style.visibility</p:attrName>
                                        </p:attrNameLst>
                                      </p:cBhvr>
                                      <p:to>
                                        <p:strVal val="visible"/>
                                      </p:to>
                                    </p:set>
                                    <p:animEffect transition="in" filter="fade">
                                      <p:cBhvr>
                                        <p:cTn id="111" dur="500"/>
                                        <p:tgtEl>
                                          <p:spTgt spid="216"/>
                                        </p:tgtEl>
                                      </p:cBhvr>
                                    </p:animEffect>
                                  </p:childTnLst>
                                </p:cTn>
                              </p:par>
                              <p:par>
                                <p:cTn id="112" presetID="10" presetClass="entr" presetSubtype="0" fill="hold" nodeType="withEffect">
                                  <p:stCondLst>
                                    <p:cond delay="0"/>
                                  </p:stCondLst>
                                  <p:childTnLst>
                                    <p:set>
                                      <p:cBhvr>
                                        <p:cTn id="113" dur="1" fill="hold">
                                          <p:stCondLst>
                                            <p:cond delay="0"/>
                                          </p:stCondLst>
                                        </p:cTn>
                                        <p:tgtEl>
                                          <p:spTgt spid="218"/>
                                        </p:tgtEl>
                                        <p:attrNameLst>
                                          <p:attrName>style.visibility</p:attrName>
                                        </p:attrNameLst>
                                      </p:cBhvr>
                                      <p:to>
                                        <p:strVal val="visible"/>
                                      </p:to>
                                    </p:set>
                                    <p:animEffect transition="in" filter="fade">
                                      <p:cBhvr>
                                        <p:cTn id="114"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 grpId="0" animBg="1"/>
      <p:bldP spid="3" grpId="0" animBg="1"/>
      <p:bldP spid="15" grpId="0" animBg="1"/>
      <p:bldP spid="30" grpId="0" animBg="1"/>
      <p:bldP spid="31" grpId="0" animBg="1"/>
      <p:bldP spid="128" grpId="0" animBg="1"/>
      <p:bldP spid="163" grpId="0" animBg="1"/>
      <p:bldP spid="165" grpId="0" animBg="1"/>
      <p:bldP spid="166" grpId="0" animBg="1"/>
      <p:bldP spid="167" grpId="0" animBg="1"/>
      <p:bldP spid="191" grpId="0" animBg="1"/>
      <p:bldP spid="195" grpId="0" animBg="1"/>
      <p:bldP spid="201" grpId="0" animBg="1"/>
      <p:bldP spid="219" grpId="0"/>
      <p:bldP spid="221" grpId="0"/>
      <p:bldP spid="222" grpId="0"/>
      <p:bldP spid="223" grpId="0"/>
      <p:bldP spid="224" grpId="0"/>
      <p:bldP spid="225" grpId="0"/>
      <p:bldP spid="2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uadroTexto 19"/>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66" name="Título 3"/>
          <p:cNvSpPr>
            <a:spLocks noGrp="1"/>
          </p:cNvSpPr>
          <p:nvPr>
            <p:ph type="title"/>
          </p:nvPr>
        </p:nvSpPr>
        <p:spPr>
          <a:xfrm>
            <a:off x="179512" y="134767"/>
            <a:ext cx="7427886" cy="435776"/>
          </a:xfrm>
        </p:spPr>
        <p:txBody>
          <a:bodyPr/>
          <a:lstStyle/>
          <a:p>
            <a:r>
              <a:rPr lang="es-UY" dirty="0">
                <a:solidFill>
                  <a:srgbClr val="7030A0"/>
                </a:solidFill>
              </a:rPr>
              <a:t>Planes adicionales de gestión y desarrollo de entregables.</a:t>
            </a:r>
          </a:p>
        </p:txBody>
      </p:sp>
      <p:sp>
        <p:nvSpPr>
          <p:cNvPr id="4" name="CuadroTexto 3"/>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13" name="CuadroTexto 12">
            <a:extLst>
              <a:ext uri="{FF2B5EF4-FFF2-40B4-BE49-F238E27FC236}">
                <a16:creationId xmlns:a16="http://schemas.microsoft.com/office/drawing/2014/main" id="{76869F44-3094-3A54-DCF4-7519CC97B9BC}"/>
              </a:ext>
            </a:extLst>
          </p:cNvPr>
          <p:cNvSpPr txBox="1"/>
          <p:nvPr/>
        </p:nvSpPr>
        <p:spPr>
          <a:xfrm>
            <a:off x="179511" y="572826"/>
            <a:ext cx="4896545" cy="482055"/>
          </a:xfrm>
          <a:prstGeom prst="rect">
            <a:avLst/>
          </a:prstGeom>
          <a:solidFill>
            <a:schemeClr val="accent4">
              <a:lumMod val="20000"/>
              <a:lumOff val="80000"/>
            </a:schemeClr>
          </a:solidFill>
        </p:spPr>
        <p:txBody>
          <a:bodyPr wrap="square" rtlCol="0">
            <a:spAutoFit/>
          </a:bodyPr>
          <a:lstStyle/>
          <a:p>
            <a:pPr>
              <a:lnSpc>
                <a:spcPct val="110000"/>
              </a:lnSpc>
              <a:spcAft>
                <a:spcPts val="600"/>
              </a:spcAft>
            </a:pPr>
            <a:r>
              <a:rPr lang="es-UY" sz="1200" dirty="0">
                <a:latin typeface="+mn-lt"/>
              </a:rPr>
              <a:t>Además de la construcción del cronograma de alto nivel, el PM y su equipo desarrollan otros planes conjuntos:</a:t>
            </a:r>
          </a:p>
        </p:txBody>
      </p:sp>
      <p:pic>
        <p:nvPicPr>
          <p:cNvPr id="10" name="Imagen 9">
            <a:extLst>
              <a:ext uri="{FF2B5EF4-FFF2-40B4-BE49-F238E27FC236}">
                <a16:creationId xmlns:a16="http://schemas.microsoft.com/office/drawing/2014/main" id="{DD9ADFA4-B6C3-D085-B41A-12C4BAE4AF7F}"/>
              </a:ext>
            </a:extLst>
          </p:cNvPr>
          <p:cNvPicPr>
            <a:picLocks noChangeAspect="1"/>
          </p:cNvPicPr>
          <p:nvPr/>
        </p:nvPicPr>
        <p:blipFill>
          <a:blip r:embed="rId2"/>
          <a:stretch>
            <a:fillRect/>
          </a:stretch>
        </p:blipFill>
        <p:spPr>
          <a:xfrm>
            <a:off x="5619565" y="570543"/>
            <a:ext cx="3436796" cy="1713175"/>
          </a:xfrm>
          <a:prstGeom prst="rect">
            <a:avLst/>
          </a:prstGeom>
        </p:spPr>
      </p:pic>
      <p:sp>
        <p:nvSpPr>
          <p:cNvPr id="2" name="CuadroTexto 1">
            <a:extLst>
              <a:ext uri="{FF2B5EF4-FFF2-40B4-BE49-F238E27FC236}">
                <a16:creationId xmlns:a16="http://schemas.microsoft.com/office/drawing/2014/main" id="{A3B2E453-8E09-C088-0DC7-06E627B272D8}"/>
              </a:ext>
            </a:extLst>
          </p:cNvPr>
          <p:cNvSpPr txBox="1"/>
          <p:nvPr/>
        </p:nvSpPr>
        <p:spPr>
          <a:xfrm>
            <a:off x="87639" y="1245821"/>
            <a:ext cx="8876849" cy="3150478"/>
          </a:xfrm>
          <a:prstGeom prst="rect">
            <a:avLst/>
          </a:prstGeom>
          <a:noFill/>
        </p:spPr>
        <p:txBody>
          <a:bodyPr wrap="square" rtlCol="0">
            <a:spAutoFit/>
          </a:bodyPr>
          <a:lstStyle/>
          <a:p>
            <a:pPr marL="285750" indent="-285750">
              <a:lnSpc>
                <a:spcPct val="110000"/>
              </a:lnSpc>
              <a:spcAft>
                <a:spcPts val="600"/>
              </a:spcAft>
              <a:buFont typeface="Arial" panose="020B0604020202020204" pitchFamily="34" charset="0"/>
              <a:buChar char="•"/>
            </a:pPr>
            <a:r>
              <a:rPr lang="es-UY" sz="1200" dirty="0">
                <a:latin typeface="+mn-lt"/>
              </a:rPr>
              <a:t>El </a:t>
            </a:r>
            <a:r>
              <a:rPr lang="es-UY" sz="1200" b="1" i="1" dirty="0">
                <a:latin typeface="+mn-lt"/>
              </a:rPr>
              <a:t>plan de pagos de servicios a proveedores</a:t>
            </a:r>
            <a:r>
              <a:rPr lang="es-UY" sz="1200" b="1" dirty="0">
                <a:latin typeface="+mn-lt"/>
              </a:rPr>
              <a:t>.</a:t>
            </a:r>
            <a:r>
              <a:rPr lang="es-UY" sz="1200" dirty="0">
                <a:latin typeface="+mn-lt"/>
              </a:rPr>
              <a:t> Esto se realiza siempre en</a:t>
            </a:r>
            <a:br>
              <a:rPr lang="es-UY" sz="1200" dirty="0">
                <a:latin typeface="+mn-lt"/>
              </a:rPr>
            </a:br>
            <a:r>
              <a:rPr lang="es-UY" sz="1200" i="1" dirty="0">
                <a:latin typeface="+mn-lt"/>
              </a:rPr>
              <a:t>SIGES Portafolio</a:t>
            </a:r>
            <a:r>
              <a:rPr lang="es-UY" sz="1200" dirty="0">
                <a:latin typeface="+mn-lt"/>
              </a:rPr>
              <a:t>, en el </a:t>
            </a:r>
            <a:r>
              <a:rPr lang="es-UY" sz="1200" i="1" dirty="0">
                <a:latin typeface="+mn-lt"/>
              </a:rPr>
              <a:t>módulo Presupuesto</a:t>
            </a:r>
            <a:r>
              <a:rPr lang="es-UY" sz="1200" dirty="0">
                <a:latin typeface="+mn-lt"/>
              </a:rPr>
              <a:t>. La Oficina de Gestión de </a:t>
            </a:r>
            <a:br>
              <a:rPr lang="es-UY" sz="1200" dirty="0">
                <a:latin typeface="+mn-lt"/>
              </a:rPr>
            </a:br>
            <a:r>
              <a:rPr lang="es-UY" sz="1200" dirty="0">
                <a:latin typeface="+mn-lt"/>
              </a:rPr>
              <a:t>Proyectos tiene guías y videos que explican la gestión de compras en </a:t>
            </a:r>
            <a:br>
              <a:rPr lang="es-UY" sz="1200" dirty="0">
                <a:latin typeface="+mn-lt"/>
              </a:rPr>
            </a:br>
            <a:r>
              <a:rPr lang="es-UY" sz="1200" dirty="0">
                <a:latin typeface="+mn-lt"/>
              </a:rPr>
              <a:t>SIGES.</a:t>
            </a:r>
          </a:p>
          <a:p>
            <a:pPr marL="285750" indent="-285750">
              <a:lnSpc>
                <a:spcPct val="110000"/>
              </a:lnSpc>
              <a:spcAft>
                <a:spcPts val="600"/>
              </a:spcAft>
              <a:buFont typeface="Arial" panose="020B0604020202020204" pitchFamily="34" charset="0"/>
              <a:buChar char="•"/>
            </a:pPr>
            <a:r>
              <a:rPr lang="es-UY" sz="1200" b="1" i="1" dirty="0">
                <a:latin typeface="+mn-lt"/>
              </a:rPr>
              <a:t>Plan de trabajo para desarrollo de cada uno de los entregables</a:t>
            </a:r>
            <a:r>
              <a:rPr lang="es-UY" sz="1200" dirty="0">
                <a:latin typeface="+mn-lt"/>
              </a:rPr>
              <a:t>. </a:t>
            </a:r>
            <a:br>
              <a:rPr lang="es-UY" sz="1200" dirty="0">
                <a:latin typeface="+mn-lt"/>
              </a:rPr>
            </a:br>
            <a:r>
              <a:rPr lang="es-UY" sz="1200" dirty="0">
                <a:latin typeface="+mn-lt"/>
              </a:rPr>
              <a:t>El equipo de desarrollo elige el mejor enfoque para su entregable. El PM no interviene en esto, pero sí debe conocer cuándo se esperan los entregables intermedios y el final, para poder revisarlos y aprobarlos.</a:t>
            </a:r>
          </a:p>
          <a:p>
            <a:pPr marL="444500" indent="-285750">
              <a:lnSpc>
                <a:spcPct val="110000"/>
              </a:lnSpc>
              <a:spcAft>
                <a:spcPts val="600"/>
              </a:spcAft>
              <a:buFont typeface="Arial" panose="020B0604020202020204" pitchFamily="34" charset="0"/>
              <a:buChar char="•"/>
            </a:pPr>
            <a:r>
              <a:rPr lang="es-UY" sz="1200" b="1" i="1" dirty="0">
                <a:latin typeface="+mn-lt"/>
              </a:rPr>
              <a:t>Plan de trabajo en el organismo</a:t>
            </a:r>
            <a:r>
              <a:rPr lang="es-UY" sz="1200" dirty="0">
                <a:latin typeface="+mn-lt"/>
              </a:rPr>
              <a:t>. El PM y su equipo (incluyendo el proveedor), deben coordinar con las contrapartes del organismo para definir un plan de trabajo y entregas. El PM es responsable del seguimiento de este plan y de ajustarlo cuando hay desvíos.</a:t>
            </a:r>
          </a:p>
          <a:p>
            <a:pPr marL="803275" indent="-261938">
              <a:lnSpc>
                <a:spcPct val="110000"/>
              </a:lnSpc>
              <a:spcAft>
                <a:spcPts val="600"/>
              </a:spcAft>
              <a:buFont typeface="Arial" panose="020B0604020202020204" pitchFamily="34" charset="0"/>
              <a:buChar char="•"/>
            </a:pPr>
            <a:r>
              <a:rPr lang="es-UY" sz="1200" dirty="0">
                <a:latin typeface="+mn-lt"/>
              </a:rPr>
              <a:t>Salvo excepciones, el plan de trabajo en el organismo no se registra en SIGES, porque los funcionarios de otros organismos no tienen acceso. Es posible que para coordinar con el organismo se usen herramientas como Planilla en </a:t>
            </a:r>
            <a:r>
              <a:rPr lang="es-UY" sz="1200" i="1" dirty="0">
                <a:latin typeface="+mn-lt"/>
              </a:rPr>
              <a:t>Excel</a:t>
            </a:r>
            <a:r>
              <a:rPr lang="es-UY" sz="1200" dirty="0">
                <a:latin typeface="+mn-lt"/>
              </a:rPr>
              <a:t>, </a:t>
            </a:r>
            <a:r>
              <a:rPr lang="es-UY" sz="1200" i="1" dirty="0">
                <a:latin typeface="+mn-lt"/>
              </a:rPr>
              <a:t>tableros Kanban</a:t>
            </a:r>
            <a:r>
              <a:rPr lang="es-UY" sz="1200" dirty="0">
                <a:latin typeface="+mn-lt"/>
              </a:rPr>
              <a:t>, software de proyectos (por ejemplo, MS Project o Project Libre), o el software que el organismo esté acostumbrado a utilizar en sus proyectos internos.</a:t>
            </a:r>
          </a:p>
        </p:txBody>
      </p:sp>
    </p:spTree>
    <p:extLst>
      <p:ext uri="{BB962C8B-B14F-4D97-AF65-F5344CB8AC3E}">
        <p14:creationId xmlns:p14="http://schemas.microsoft.com/office/powerpoint/2010/main" val="1851397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2">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499"/>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uadroTexto 19"/>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66" name="Título 3"/>
          <p:cNvSpPr>
            <a:spLocks noGrp="1"/>
          </p:cNvSpPr>
          <p:nvPr>
            <p:ph type="title"/>
          </p:nvPr>
        </p:nvSpPr>
        <p:spPr>
          <a:xfrm>
            <a:off x="179512" y="134767"/>
            <a:ext cx="7427886" cy="435776"/>
          </a:xfrm>
        </p:spPr>
        <p:txBody>
          <a:bodyPr/>
          <a:lstStyle/>
          <a:p>
            <a:r>
              <a:rPr lang="es-UY" dirty="0">
                <a:solidFill>
                  <a:srgbClr val="7030A0"/>
                </a:solidFill>
              </a:rPr>
              <a:t>Planes adicionales de gestión y desarrollo de entregables.</a:t>
            </a:r>
          </a:p>
        </p:txBody>
      </p:sp>
      <p:sp>
        <p:nvSpPr>
          <p:cNvPr id="4" name="CuadroTexto 3"/>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13" name="CuadroTexto 12">
            <a:extLst>
              <a:ext uri="{FF2B5EF4-FFF2-40B4-BE49-F238E27FC236}">
                <a16:creationId xmlns:a16="http://schemas.microsoft.com/office/drawing/2014/main" id="{76869F44-3094-3A54-DCF4-7519CC97B9BC}"/>
              </a:ext>
            </a:extLst>
          </p:cNvPr>
          <p:cNvSpPr txBox="1"/>
          <p:nvPr/>
        </p:nvSpPr>
        <p:spPr>
          <a:xfrm>
            <a:off x="207489" y="627534"/>
            <a:ext cx="7292672" cy="3715441"/>
          </a:xfrm>
          <a:prstGeom prst="rect">
            <a:avLst/>
          </a:prstGeom>
          <a:noFill/>
        </p:spPr>
        <p:txBody>
          <a:bodyPr wrap="square" rtlCol="0">
            <a:spAutoFit/>
          </a:bodyPr>
          <a:lstStyle/>
          <a:p>
            <a:pPr>
              <a:lnSpc>
                <a:spcPct val="110000"/>
              </a:lnSpc>
              <a:spcAft>
                <a:spcPts val="600"/>
              </a:spcAft>
            </a:pPr>
            <a:r>
              <a:rPr lang="es-UY" sz="1300" dirty="0">
                <a:latin typeface="+mn-lt"/>
              </a:rPr>
              <a:t>Además de un plan de trabajo para los entregables y los organismos, el PM del proyecto en Agesic y su contraparte del proyecto en el organismo, pueden querer analizar más aspectos del proyecto, como por ejemplo:</a:t>
            </a:r>
          </a:p>
          <a:p>
            <a:pPr marL="715963" indent="-285750">
              <a:lnSpc>
                <a:spcPct val="110000"/>
              </a:lnSpc>
              <a:spcBef>
                <a:spcPts val="1200"/>
              </a:spcBef>
              <a:spcAft>
                <a:spcPts val="600"/>
              </a:spcAft>
              <a:buFont typeface="Arial" panose="020B0604020202020204" pitchFamily="34" charset="0"/>
              <a:buChar char="•"/>
            </a:pPr>
            <a:r>
              <a:rPr lang="es-UY" sz="1300" dirty="0">
                <a:latin typeface="+mn-lt"/>
              </a:rPr>
              <a:t>Definir y monitorear </a:t>
            </a:r>
            <a:r>
              <a:rPr lang="es-UY" sz="1300" b="1" i="1" dirty="0">
                <a:latin typeface="+mn-lt"/>
              </a:rPr>
              <a:t>indicadores</a:t>
            </a:r>
            <a:br>
              <a:rPr lang="es-UY" sz="1300" b="1" i="1" dirty="0">
                <a:latin typeface="+mn-lt"/>
              </a:rPr>
            </a:br>
            <a:r>
              <a:rPr lang="es-UY" sz="1300" b="1" i="1" dirty="0">
                <a:latin typeface="+mn-lt"/>
              </a:rPr>
              <a:t>de resultados y de gestión</a:t>
            </a:r>
            <a:r>
              <a:rPr lang="es-UY" sz="1300" dirty="0">
                <a:latin typeface="+mn-lt"/>
              </a:rPr>
              <a:t>.</a:t>
            </a:r>
          </a:p>
          <a:p>
            <a:pPr marL="715963" indent="-285750">
              <a:lnSpc>
                <a:spcPct val="110000"/>
              </a:lnSpc>
              <a:spcBef>
                <a:spcPts val="600"/>
              </a:spcBef>
              <a:spcAft>
                <a:spcPts val="600"/>
              </a:spcAft>
              <a:buFont typeface="Arial" panose="020B0604020202020204" pitchFamily="34" charset="0"/>
              <a:buChar char="•"/>
            </a:pPr>
            <a:r>
              <a:rPr lang="es-UY" sz="1300" dirty="0">
                <a:latin typeface="+mn-lt"/>
              </a:rPr>
              <a:t>Plan de </a:t>
            </a:r>
            <a:r>
              <a:rPr lang="es-UY" sz="1300" b="1" i="1" dirty="0">
                <a:latin typeface="+mn-lt"/>
              </a:rPr>
              <a:t>gestión de riesgos y oportunidades</a:t>
            </a:r>
          </a:p>
          <a:p>
            <a:pPr marL="715963" indent="-285750">
              <a:lnSpc>
                <a:spcPct val="110000"/>
              </a:lnSpc>
              <a:spcBef>
                <a:spcPts val="600"/>
              </a:spcBef>
              <a:spcAft>
                <a:spcPts val="600"/>
              </a:spcAft>
              <a:buFont typeface="Arial" panose="020B0604020202020204" pitchFamily="34" charset="0"/>
              <a:buChar char="•"/>
            </a:pPr>
            <a:r>
              <a:rPr lang="es-UY" sz="1300" dirty="0">
                <a:latin typeface="+mn-lt"/>
              </a:rPr>
              <a:t>Plan de </a:t>
            </a:r>
            <a:r>
              <a:rPr lang="es-UY" sz="1300" b="1" i="1" dirty="0">
                <a:latin typeface="+mn-lt"/>
              </a:rPr>
              <a:t>gestión de las comunicaciones</a:t>
            </a:r>
          </a:p>
          <a:p>
            <a:pPr marL="715963" indent="-285750">
              <a:lnSpc>
                <a:spcPct val="110000"/>
              </a:lnSpc>
              <a:spcBef>
                <a:spcPts val="600"/>
              </a:spcBef>
              <a:spcAft>
                <a:spcPts val="600"/>
              </a:spcAft>
              <a:buFont typeface="Arial" panose="020B0604020202020204" pitchFamily="34" charset="0"/>
              <a:buChar char="•"/>
            </a:pPr>
            <a:r>
              <a:rPr lang="es-UY" sz="1300" b="1" i="1" dirty="0">
                <a:latin typeface="+mn-lt"/>
              </a:rPr>
              <a:t>Organización de  un repositorio </a:t>
            </a:r>
            <a:r>
              <a:rPr lang="es-UY" sz="1300" dirty="0">
                <a:latin typeface="+mn-lt"/>
              </a:rPr>
              <a:t>para compartir </a:t>
            </a:r>
            <a:br>
              <a:rPr lang="es-UY" sz="1300" dirty="0">
                <a:latin typeface="+mn-lt"/>
              </a:rPr>
            </a:br>
            <a:r>
              <a:rPr lang="es-UY" sz="1300" dirty="0">
                <a:latin typeface="+mn-lt"/>
              </a:rPr>
              <a:t>documentos del proyecto</a:t>
            </a:r>
          </a:p>
          <a:p>
            <a:pPr marL="715963" indent="-285750">
              <a:lnSpc>
                <a:spcPct val="110000"/>
              </a:lnSpc>
              <a:spcBef>
                <a:spcPts val="600"/>
              </a:spcBef>
              <a:spcAft>
                <a:spcPts val="600"/>
              </a:spcAft>
              <a:buFont typeface="Arial" panose="020B0604020202020204" pitchFamily="34" charset="0"/>
              <a:buChar char="•"/>
            </a:pPr>
            <a:r>
              <a:rPr lang="es-UY" sz="1300" dirty="0">
                <a:latin typeface="+mn-lt"/>
              </a:rPr>
              <a:t>Registro de </a:t>
            </a:r>
            <a:r>
              <a:rPr lang="es-UY" sz="1300" b="1" i="1" dirty="0">
                <a:latin typeface="+mn-lt"/>
              </a:rPr>
              <a:t>lecciones aprendidas</a:t>
            </a:r>
          </a:p>
          <a:p>
            <a:pPr marL="715963" indent="-285750">
              <a:lnSpc>
                <a:spcPct val="110000"/>
              </a:lnSpc>
              <a:spcBef>
                <a:spcPts val="600"/>
              </a:spcBef>
              <a:spcAft>
                <a:spcPts val="600"/>
              </a:spcAft>
              <a:buFont typeface="Arial" panose="020B0604020202020204" pitchFamily="34" charset="0"/>
              <a:buChar char="•"/>
            </a:pPr>
            <a:r>
              <a:rPr lang="es-UY" sz="1300" dirty="0">
                <a:latin typeface="+mn-lt"/>
              </a:rPr>
              <a:t>Agenda de </a:t>
            </a:r>
            <a:r>
              <a:rPr lang="es-UY" sz="1300" b="1" i="1" dirty="0">
                <a:latin typeface="+mn-lt"/>
              </a:rPr>
              <a:t>reuniones de monitoreo</a:t>
            </a:r>
            <a:br>
              <a:rPr lang="es-UY" sz="1300" b="1" i="1" dirty="0">
                <a:latin typeface="+mn-lt"/>
              </a:rPr>
            </a:br>
            <a:r>
              <a:rPr lang="es-UY" sz="1300" dirty="0">
                <a:latin typeface="+mn-lt"/>
              </a:rPr>
              <a:t>y </a:t>
            </a:r>
            <a:r>
              <a:rPr lang="es-UY" sz="1300" b="1" i="1" dirty="0">
                <a:latin typeface="+mn-lt"/>
              </a:rPr>
              <a:t>retrospectivas</a:t>
            </a:r>
          </a:p>
        </p:txBody>
      </p:sp>
      <p:grpSp>
        <p:nvGrpSpPr>
          <p:cNvPr id="2" name="Grupo 1">
            <a:extLst>
              <a:ext uri="{FF2B5EF4-FFF2-40B4-BE49-F238E27FC236}">
                <a16:creationId xmlns:a16="http://schemas.microsoft.com/office/drawing/2014/main" id="{BADA05B3-8B90-877E-C751-22B77F22681C}"/>
              </a:ext>
            </a:extLst>
          </p:cNvPr>
          <p:cNvGrpSpPr/>
          <p:nvPr/>
        </p:nvGrpSpPr>
        <p:grpSpPr>
          <a:xfrm>
            <a:off x="5868144" y="3118634"/>
            <a:ext cx="3188216" cy="1300931"/>
            <a:chOff x="5363274" y="594054"/>
            <a:chExt cx="3069283" cy="1300931"/>
          </a:xfrm>
        </p:grpSpPr>
        <p:sp>
          <p:nvSpPr>
            <p:cNvPr id="3" name="Rectángulo redondeado 49">
              <a:extLst>
                <a:ext uri="{FF2B5EF4-FFF2-40B4-BE49-F238E27FC236}">
                  <a16:creationId xmlns:a16="http://schemas.microsoft.com/office/drawing/2014/main" id="{6B760C34-CF19-DDC6-8CEE-B1D099047D6C}"/>
                </a:ext>
              </a:extLst>
            </p:cNvPr>
            <p:cNvSpPr/>
            <p:nvPr/>
          </p:nvSpPr>
          <p:spPr>
            <a:xfrm>
              <a:off x="5505768" y="713387"/>
              <a:ext cx="2926789" cy="1181598"/>
            </a:xfrm>
            <a:prstGeom prst="roundRect">
              <a:avLst/>
            </a:prstGeom>
            <a:solidFill>
              <a:schemeClr val="accent1">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pic>
          <p:nvPicPr>
            <p:cNvPr id="5" name="Imagen 4">
              <a:extLst>
                <a:ext uri="{FF2B5EF4-FFF2-40B4-BE49-F238E27FC236}">
                  <a16:creationId xmlns:a16="http://schemas.microsoft.com/office/drawing/2014/main" id="{09398673-5C90-84B6-8107-A6F7A1E6CD28}"/>
                </a:ext>
              </a:extLst>
            </p:cNvPr>
            <p:cNvPicPr>
              <a:picLocks noChangeAspect="1"/>
            </p:cNvPicPr>
            <p:nvPr/>
          </p:nvPicPr>
          <p:blipFill>
            <a:blip r:embed="rId2">
              <a:clrChange>
                <a:clrFrom>
                  <a:srgbClr val="F5F5F5"/>
                </a:clrFrom>
                <a:clrTo>
                  <a:srgbClr val="F5F5F5">
                    <a:alpha val="0"/>
                  </a:srgbClr>
                </a:clrTo>
              </a:clrChange>
            </a:blip>
            <a:stretch>
              <a:fillRect/>
            </a:stretch>
          </p:blipFill>
          <p:spPr>
            <a:xfrm>
              <a:off x="5363274" y="594054"/>
              <a:ext cx="512780" cy="514479"/>
            </a:xfrm>
            <a:prstGeom prst="rect">
              <a:avLst/>
            </a:prstGeom>
          </p:spPr>
        </p:pic>
        <p:sp>
          <p:nvSpPr>
            <p:cNvPr id="6" name="CuadroTexto 5">
              <a:extLst>
                <a:ext uri="{FF2B5EF4-FFF2-40B4-BE49-F238E27FC236}">
                  <a16:creationId xmlns:a16="http://schemas.microsoft.com/office/drawing/2014/main" id="{67D861A3-73C5-0EEA-AD1C-1F3FE810ED97}"/>
                </a:ext>
              </a:extLst>
            </p:cNvPr>
            <p:cNvSpPr txBox="1"/>
            <p:nvPr/>
          </p:nvSpPr>
          <p:spPr>
            <a:xfrm>
              <a:off x="5846430" y="807726"/>
              <a:ext cx="2470749" cy="938719"/>
            </a:xfrm>
            <a:prstGeom prst="rect">
              <a:avLst/>
            </a:prstGeom>
            <a:noFill/>
          </p:spPr>
          <p:txBody>
            <a:bodyPr wrap="square" rtlCol="0">
              <a:spAutoFit/>
            </a:bodyPr>
            <a:lstStyle/>
            <a:p>
              <a:pPr algn="just"/>
              <a:r>
                <a:rPr lang="es-UY" sz="1100" dirty="0">
                  <a:latin typeface="+mn-lt"/>
                </a:rPr>
                <a:t>Para conocer más sobre estos planes adicionales, revisar, en la </a:t>
              </a:r>
              <a:r>
                <a:rPr lang="es-UY" sz="1100" b="1" i="1" dirty="0">
                  <a:latin typeface="+mn-lt"/>
                </a:rPr>
                <a:t>Guía de Fundamentos de GP de Agesic –  </a:t>
              </a:r>
              <a:r>
                <a:rPr lang="es-UY" sz="1100" dirty="0">
                  <a:latin typeface="+mn-lt"/>
                </a:rPr>
                <a:t>en el capítulo 3 – Inicio y planificación del proyecto/programa</a:t>
              </a:r>
              <a:endParaRPr lang="es-UY" sz="1100" b="1" i="1" dirty="0">
                <a:latin typeface="+mn-lt"/>
              </a:endParaRPr>
            </a:p>
          </p:txBody>
        </p:sp>
      </p:grpSp>
      <p:sp>
        <p:nvSpPr>
          <p:cNvPr id="7" name="Rectángulo: esquinas redondeadas 6">
            <a:extLst>
              <a:ext uri="{FF2B5EF4-FFF2-40B4-BE49-F238E27FC236}">
                <a16:creationId xmlns:a16="http://schemas.microsoft.com/office/drawing/2014/main" id="{45F4A834-64F7-282F-3DA5-D2D5BF97F93D}"/>
              </a:ext>
            </a:extLst>
          </p:cNvPr>
          <p:cNvSpPr/>
          <p:nvPr/>
        </p:nvSpPr>
        <p:spPr>
          <a:xfrm>
            <a:off x="6084168" y="1491630"/>
            <a:ext cx="2808312" cy="1080120"/>
          </a:xfrm>
          <a:prstGeom prst="roundRect">
            <a:avLst/>
          </a:prstGeom>
          <a:solidFill>
            <a:srgbClr val="00B050"/>
          </a:solidFill>
          <a:ln>
            <a:solidFill>
              <a:srgbClr val="92D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UY" sz="1300" dirty="0"/>
              <a:t>El monitoreo y control del proyecto se describe con más detalle en el módulo 3 del curso</a:t>
            </a:r>
          </a:p>
        </p:txBody>
      </p:sp>
      <p:pic>
        <p:nvPicPr>
          <p:cNvPr id="9" name="Imagen 8">
            <a:extLst>
              <a:ext uri="{FF2B5EF4-FFF2-40B4-BE49-F238E27FC236}">
                <a16:creationId xmlns:a16="http://schemas.microsoft.com/office/drawing/2014/main" id="{D6AA8A10-EC9F-2AC7-3443-548B66D86A9E}"/>
              </a:ext>
            </a:extLst>
          </p:cNvPr>
          <p:cNvPicPr>
            <a:picLocks noChangeAspect="1"/>
          </p:cNvPicPr>
          <p:nvPr/>
        </p:nvPicPr>
        <p:blipFill>
          <a:blip r:embed="rId3"/>
          <a:stretch>
            <a:fillRect/>
          </a:stretch>
        </p:blipFill>
        <p:spPr>
          <a:xfrm>
            <a:off x="3537180" y="1385245"/>
            <a:ext cx="316645" cy="576064"/>
          </a:xfrm>
          <a:prstGeom prst="rect">
            <a:avLst/>
          </a:prstGeom>
        </p:spPr>
      </p:pic>
      <p:pic>
        <p:nvPicPr>
          <p:cNvPr id="11" name="Imagen 10">
            <a:extLst>
              <a:ext uri="{FF2B5EF4-FFF2-40B4-BE49-F238E27FC236}">
                <a16:creationId xmlns:a16="http://schemas.microsoft.com/office/drawing/2014/main" id="{3C484931-1B0E-841E-CF81-FEF6A404CAAE}"/>
              </a:ext>
            </a:extLst>
          </p:cNvPr>
          <p:cNvPicPr>
            <a:picLocks noChangeAspect="1"/>
          </p:cNvPicPr>
          <p:nvPr/>
        </p:nvPicPr>
        <p:blipFill>
          <a:blip r:embed="rId4">
            <a:clrChange>
              <a:clrFrom>
                <a:srgbClr val="F7F7F7"/>
              </a:clrFrom>
              <a:clrTo>
                <a:srgbClr val="F7F7F7">
                  <a:alpha val="0"/>
                </a:srgbClr>
              </a:clrTo>
            </a:clrChange>
          </a:blip>
          <a:stretch>
            <a:fillRect/>
          </a:stretch>
        </p:blipFill>
        <p:spPr>
          <a:xfrm>
            <a:off x="4349882" y="1893044"/>
            <a:ext cx="506950" cy="480683"/>
          </a:xfrm>
          <a:prstGeom prst="rect">
            <a:avLst/>
          </a:prstGeom>
        </p:spPr>
      </p:pic>
      <p:pic>
        <p:nvPicPr>
          <p:cNvPr id="14" name="Imagen 13">
            <a:extLst>
              <a:ext uri="{FF2B5EF4-FFF2-40B4-BE49-F238E27FC236}">
                <a16:creationId xmlns:a16="http://schemas.microsoft.com/office/drawing/2014/main" id="{96ECF52D-8BA3-C90F-0E06-7A850903DA36}"/>
              </a:ext>
            </a:extLst>
          </p:cNvPr>
          <p:cNvPicPr>
            <a:picLocks noChangeAspect="1"/>
          </p:cNvPicPr>
          <p:nvPr/>
        </p:nvPicPr>
        <p:blipFill>
          <a:blip r:embed="rId5">
            <a:clrChange>
              <a:clrFrom>
                <a:srgbClr val="F7F7F7"/>
              </a:clrFrom>
              <a:clrTo>
                <a:srgbClr val="F7F7F7">
                  <a:alpha val="0"/>
                </a:srgbClr>
              </a:clrTo>
            </a:clrChange>
            <a:extLst>
              <a:ext uri="{BEBA8EAE-BF5A-486C-A8C5-ECC9F3942E4B}">
                <a14:imgProps xmlns:a14="http://schemas.microsoft.com/office/drawing/2010/main">
                  <a14:imgLayer r:embed="rId6">
                    <a14:imgEffect>
                      <a14:saturation sat="400000"/>
                    </a14:imgEffect>
                  </a14:imgLayer>
                </a14:imgProps>
              </a:ext>
            </a:extLst>
          </a:blip>
          <a:stretch>
            <a:fillRect/>
          </a:stretch>
        </p:blipFill>
        <p:spPr>
          <a:xfrm>
            <a:off x="4972995" y="2211710"/>
            <a:ext cx="602011" cy="598610"/>
          </a:xfrm>
          <a:prstGeom prst="rect">
            <a:avLst/>
          </a:prstGeom>
        </p:spPr>
      </p:pic>
      <p:pic>
        <p:nvPicPr>
          <p:cNvPr id="16" name="Imagen 15">
            <a:extLst>
              <a:ext uri="{FF2B5EF4-FFF2-40B4-BE49-F238E27FC236}">
                <a16:creationId xmlns:a16="http://schemas.microsoft.com/office/drawing/2014/main" id="{390E45EC-6989-F57C-C7AC-A582765A8463}"/>
              </a:ext>
            </a:extLst>
          </p:cNvPr>
          <p:cNvPicPr>
            <a:picLocks noChangeAspect="1"/>
          </p:cNvPicPr>
          <p:nvPr/>
        </p:nvPicPr>
        <p:blipFill>
          <a:blip r:embed="rId7">
            <a:clrChange>
              <a:clrFrom>
                <a:srgbClr val="F7F7F7"/>
              </a:clrFrom>
              <a:clrTo>
                <a:srgbClr val="F7F7F7">
                  <a:alpha val="0"/>
                </a:srgbClr>
              </a:clrTo>
            </a:clrChange>
          </a:blip>
          <a:stretch>
            <a:fillRect/>
          </a:stretch>
        </p:blipFill>
        <p:spPr>
          <a:xfrm>
            <a:off x="4603358" y="2863467"/>
            <a:ext cx="506950" cy="429749"/>
          </a:xfrm>
          <a:prstGeom prst="rect">
            <a:avLst/>
          </a:prstGeom>
        </p:spPr>
      </p:pic>
      <p:pic>
        <p:nvPicPr>
          <p:cNvPr id="18" name="Imagen 17">
            <a:extLst>
              <a:ext uri="{FF2B5EF4-FFF2-40B4-BE49-F238E27FC236}">
                <a16:creationId xmlns:a16="http://schemas.microsoft.com/office/drawing/2014/main" id="{AF2A4E9B-CED9-C95E-819E-C9082961B9D5}"/>
              </a:ext>
            </a:extLst>
          </p:cNvPr>
          <p:cNvPicPr>
            <a:picLocks noChangeAspect="1"/>
          </p:cNvPicPr>
          <p:nvPr/>
        </p:nvPicPr>
        <p:blipFill>
          <a:blip r:embed="rId8">
            <a:clrChange>
              <a:clrFrom>
                <a:srgbClr val="F7F7F7"/>
              </a:clrFrom>
              <a:clrTo>
                <a:srgbClr val="F7F7F7">
                  <a:alpha val="0"/>
                </a:srgbClr>
              </a:clrTo>
            </a:clrChange>
          </a:blip>
          <a:stretch>
            <a:fillRect/>
          </a:stretch>
        </p:blipFill>
        <p:spPr>
          <a:xfrm>
            <a:off x="3805460" y="3182191"/>
            <a:ext cx="678049" cy="666748"/>
          </a:xfrm>
          <a:prstGeom prst="rect">
            <a:avLst/>
          </a:prstGeom>
        </p:spPr>
      </p:pic>
      <p:pic>
        <p:nvPicPr>
          <p:cNvPr id="21" name="Imagen 20">
            <a:extLst>
              <a:ext uri="{FF2B5EF4-FFF2-40B4-BE49-F238E27FC236}">
                <a16:creationId xmlns:a16="http://schemas.microsoft.com/office/drawing/2014/main" id="{AA4E781A-344B-44D9-0138-93F72175A50F}"/>
              </a:ext>
            </a:extLst>
          </p:cNvPr>
          <p:cNvPicPr>
            <a:picLocks noChangeAspect="1"/>
          </p:cNvPicPr>
          <p:nvPr/>
        </p:nvPicPr>
        <p:blipFill>
          <a:blip r:embed="rId9">
            <a:clrChange>
              <a:clrFrom>
                <a:srgbClr val="F7F7F7"/>
              </a:clrFrom>
              <a:clrTo>
                <a:srgbClr val="F7F7F7">
                  <a:alpha val="0"/>
                </a:srgbClr>
              </a:clrTo>
            </a:clrChange>
          </a:blip>
          <a:stretch>
            <a:fillRect/>
          </a:stretch>
        </p:blipFill>
        <p:spPr>
          <a:xfrm>
            <a:off x="4230034" y="3848543"/>
            <a:ext cx="506950" cy="492868"/>
          </a:xfrm>
          <a:prstGeom prst="rect">
            <a:avLst/>
          </a:prstGeom>
        </p:spPr>
      </p:pic>
    </p:spTree>
    <p:extLst>
      <p:ext uri="{BB962C8B-B14F-4D97-AF65-F5344CB8AC3E}">
        <p14:creationId xmlns:p14="http://schemas.microsoft.com/office/powerpoint/2010/main" val="2633167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1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500"/>
                                        <p:tgtEl>
                                          <p:spTgt spid="13">
                                            <p:txEl>
                                              <p:pRg st="1" end="1"/>
                                            </p:txEl>
                                          </p:spTgt>
                                        </p:tgtEl>
                                      </p:cBhvr>
                                    </p:animEffect>
                                  </p:childTnLst>
                                </p:cTn>
                              </p:par>
                            </p:childTnLst>
                          </p:cTn>
                        </p:par>
                        <p:par>
                          <p:cTn id="13" fill="hold">
                            <p:stCondLst>
                              <p:cond delay="500"/>
                            </p:stCondLst>
                            <p:childTnLst>
                              <p:par>
                                <p:cTn id="14" presetID="6" presetClass="entr" presetSubtype="32"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circle(out)">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animEffect transition="in" filter="fade">
                                      <p:cBhvr>
                                        <p:cTn id="21" dur="500"/>
                                        <p:tgtEl>
                                          <p:spTgt spid="13">
                                            <p:txEl>
                                              <p:pRg st="2" end="2"/>
                                            </p:txEl>
                                          </p:spTgt>
                                        </p:tgtEl>
                                      </p:cBhvr>
                                    </p:animEffect>
                                  </p:childTnLst>
                                </p:cTn>
                              </p:par>
                            </p:childTnLst>
                          </p:cTn>
                        </p:par>
                        <p:par>
                          <p:cTn id="22" fill="hold">
                            <p:stCondLst>
                              <p:cond delay="500"/>
                            </p:stCondLst>
                            <p:childTnLst>
                              <p:par>
                                <p:cTn id="23" presetID="4" presetClass="entr" presetSubtype="32"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ox(out)">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3">
                                            <p:txEl>
                                              <p:pRg st="3" end="3"/>
                                            </p:txEl>
                                          </p:spTgt>
                                        </p:tgtEl>
                                        <p:attrNameLst>
                                          <p:attrName>style.visibility</p:attrName>
                                        </p:attrNameLst>
                                      </p:cBhvr>
                                      <p:to>
                                        <p:strVal val="visible"/>
                                      </p:to>
                                    </p:set>
                                    <p:animEffect transition="in" filter="fade">
                                      <p:cBhvr>
                                        <p:cTn id="30" dur="500"/>
                                        <p:tgtEl>
                                          <p:spTgt spid="13">
                                            <p:txEl>
                                              <p:pRg st="3" end="3"/>
                                            </p:txEl>
                                          </p:spTgt>
                                        </p:tgtEl>
                                      </p:cBhvr>
                                    </p:animEffect>
                                  </p:childTnLst>
                                </p:cTn>
                              </p:par>
                            </p:childTnLst>
                          </p:cTn>
                        </p:par>
                        <p:par>
                          <p:cTn id="31" fill="hold">
                            <p:stCondLst>
                              <p:cond delay="500"/>
                            </p:stCondLst>
                            <p:childTnLst>
                              <p:par>
                                <p:cTn id="32" presetID="4" presetClass="entr" presetSubtype="32"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ox(out)">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3">
                                            <p:txEl>
                                              <p:pRg st="4" end="4"/>
                                            </p:txEl>
                                          </p:spTgt>
                                        </p:tgtEl>
                                        <p:attrNameLst>
                                          <p:attrName>style.visibility</p:attrName>
                                        </p:attrNameLst>
                                      </p:cBhvr>
                                      <p:to>
                                        <p:strVal val="visible"/>
                                      </p:to>
                                    </p:set>
                                    <p:animEffect transition="in" filter="fade">
                                      <p:cBhvr>
                                        <p:cTn id="39" dur="500"/>
                                        <p:tgtEl>
                                          <p:spTgt spid="13">
                                            <p:txEl>
                                              <p:pRg st="4" end="4"/>
                                            </p:txEl>
                                          </p:spTgt>
                                        </p:tgtEl>
                                      </p:cBhvr>
                                    </p:animEffect>
                                  </p:childTnLst>
                                </p:cTn>
                              </p:par>
                            </p:childTnLst>
                          </p:cTn>
                        </p:par>
                        <p:par>
                          <p:cTn id="40" fill="hold">
                            <p:stCondLst>
                              <p:cond delay="500"/>
                            </p:stCondLst>
                            <p:childTnLst>
                              <p:par>
                                <p:cTn id="41" presetID="4" presetClass="entr" presetSubtype="32"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box(out)">
                                      <p:cBhvr>
                                        <p:cTn id="43" dur="500"/>
                                        <p:tgtEl>
                                          <p:spTgt spid="16"/>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3">
                                            <p:txEl>
                                              <p:pRg st="5" end="5"/>
                                            </p:txEl>
                                          </p:spTgt>
                                        </p:tgtEl>
                                        <p:attrNameLst>
                                          <p:attrName>style.visibility</p:attrName>
                                        </p:attrNameLst>
                                      </p:cBhvr>
                                      <p:to>
                                        <p:strVal val="visible"/>
                                      </p:to>
                                    </p:set>
                                    <p:animEffect transition="in" filter="fade">
                                      <p:cBhvr>
                                        <p:cTn id="48" dur="500"/>
                                        <p:tgtEl>
                                          <p:spTgt spid="13">
                                            <p:txEl>
                                              <p:pRg st="5" end="5"/>
                                            </p:txEl>
                                          </p:spTgt>
                                        </p:tgtEl>
                                      </p:cBhvr>
                                    </p:animEffect>
                                  </p:childTnLst>
                                </p:cTn>
                              </p:par>
                            </p:childTnLst>
                          </p:cTn>
                        </p:par>
                        <p:par>
                          <p:cTn id="49" fill="hold">
                            <p:stCondLst>
                              <p:cond delay="500"/>
                            </p:stCondLst>
                            <p:childTnLst>
                              <p:par>
                                <p:cTn id="50" presetID="4" presetClass="entr" presetSubtype="32"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ox(out)">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3">
                                            <p:txEl>
                                              <p:pRg st="6" end="6"/>
                                            </p:txEl>
                                          </p:spTgt>
                                        </p:tgtEl>
                                        <p:attrNameLst>
                                          <p:attrName>style.visibility</p:attrName>
                                        </p:attrNameLst>
                                      </p:cBhvr>
                                      <p:to>
                                        <p:strVal val="visible"/>
                                      </p:to>
                                    </p:set>
                                    <p:animEffect transition="in" filter="fade">
                                      <p:cBhvr>
                                        <p:cTn id="57" dur="500"/>
                                        <p:tgtEl>
                                          <p:spTgt spid="13">
                                            <p:txEl>
                                              <p:pRg st="6" end="6"/>
                                            </p:txEl>
                                          </p:spTgt>
                                        </p:tgtEl>
                                      </p:cBhvr>
                                    </p:animEffect>
                                  </p:childTnLst>
                                </p:cTn>
                              </p:par>
                            </p:childTnLst>
                          </p:cTn>
                        </p:par>
                        <p:par>
                          <p:cTn id="58" fill="hold">
                            <p:stCondLst>
                              <p:cond delay="500"/>
                            </p:stCondLst>
                            <p:childTnLst>
                              <p:par>
                                <p:cTn id="59" presetID="4" presetClass="entr" presetSubtype="32" fill="hold"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box(out)">
                                      <p:cBhvr>
                                        <p:cTn id="61" dur="500"/>
                                        <p:tgtEl>
                                          <p:spTgt spid="21"/>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2" fill="hold" grpId="0" nodeType="click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1000" fill="hold"/>
                                        <p:tgtEl>
                                          <p:spTgt spid="7"/>
                                        </p:tgtEl>
                                        <p:attrNameLst>
                                          <p:attrName>ppt_x</p:attrName>
                                        </p:attrNameLst>
                                      </p:cBhvr>
                                      <p:tavLst>
                                        <p:tav tm="0">
                                          <p:val>
                                            <p:strVal val="1+#ppt_w/2"/>
                                          </p:val>
                                        </p:tav>
                                        <p:tav tm="100000">
                                          <p:val>
                                            <p:strVal val="#ppt_x"/>
                                          </p:val>
                                        </p:tav>
                                      </p:tavLst>
                                    </p:anim>
                                    <p:anim calcmode="lin" valueType="num">
                                      <p:cBhvr additive="base">
                                        <p:cTn id="67"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nodeType="clickEffect">
                                  <p:stCondLst>
                                    <p:cond delay="0"/>
                                  </p:stCondLst>
                                  <p:childTnLst>
                                    <p:set>
                                      <p:cBhvr>
                                        <p:cTn id="71" dur="1" fill="hold">
                                          <p:stCondLst>
                                            <p:cond delay="0"/>
                                          </p:stCondLst>
                                        </p:cTn>
                                        <p:tgtEl>
                                          <p:spTgt spid="2"/>
                                        </p:tgtEl>
                                        <p:attrNameLst>
                                          <p:attrName>style.visibility</p:attrName>
                                        </p:attrNameLst>
                                      </p:cBhvr>
                                      <p:to>
                                        <p:strVal val="visible"/>
                                      </p:to>
                                    </p:set>
                                    <p:animEffect transition="in" filter="wipe(down)">
                                      <p:cBhvr>
                                        <p:cTn id="7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uiExpand="1" build="p"/>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alphaModFix amt="47000"/>
            <a:lum/>
          </a:blip>
          <a:srcRect/>
          <a:tile tx="0" ty="0" sx="100000" sy="100000" flip="none" algn="tl"/>
        </a:blipFill>
        <a:effectLst/>
      </p:bgPr>
    </p:bg>
    <p:spTree>
      <p:nvGrpSpPr>
        <p:cNvPr id="1" name=""/>
        <p:cNvGrpSpPr/>
        <p:nvPr/>
      </p:nvGrpSpPr>
      <p:grpSpPr>
        <a:xfrm>
          <a:off x="0" y="0"/>
          <a:ext cx="0" cy="0"/>
          <a:chOff x="0" y="0"/>
          <a:chExt cx="0" cy="0"/>
        </a:xfrm>
      </p:grpSpPr>
      <p:sp>
        <p:nvSpPr>
          <p:cNvPr id="66" name="Título 3"/>
          <p:cNvSpPr>
            <a:spLocks noGrp="1"/>
          </p:cNvSpPr>
          <p:nvPr>
            <p:ph type="title"/>
          </p:nvPr>
        </p:nvSpPr>
        <p:spPr>
          <a:xfrm>
            <a:off x="179512" y="134767"/>
            <a:ext cx="7427886" cy="435776"/>
          </a:xfrm>
        </p:spPr>
        <p:txBody>
          <a:bodyPr/>
          <a:lstStyle/>
          <a:p>
            <a:r>
              <a:rPr lang="es-UY" b="1" dirty="0">
                <a:solidFill>
                  <a:srgbClr val="7030A0"/>
                </a:solidFill>
              </a:rPr>
              <a:t>En resumen:</a:t>
            </a:r>
          </a:p>
        </p:txBody>
      </p:sp>
      <p:sp>
        <p:nvSpPr>
          <p:cNvPr id="71" name="CuadroTexto 70">
            <a:extLst>
              <a:ext uri="{FF2B5EF4-FFF2-40B4-BE49-F238E27FC236}">
                <a16:creationId xmlns:a16="http://schemas.microsoft.com/office/drawing/2014/main" id="{53005D4F-861B-DBCF-7B67-F4B220916479}"/>
              </a:ext>
            </a:extLst>
          </p:cNvPr>
          <p:cNvSpPr txBox="1"/>
          <p:nvPr/>
        </p:nvSpPr>
        <p:spPr>
          <a:xfrm>
            <a:off x="323528" y="645594"/>
            <a:ext cx="3312368" cy="1015663"/>
          </a:xfrm>
          <a:prstGeom prst="rect">
            <a:avLst/>
          </a:prstGeom>
          <a:solidFill>
            <a:schemeClr val="accent1">
              <a:lumMod val="20000"/>
              <a:lumOff val="80000"/>
            </a:schemeClr>
          </a:solid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lang="es-ES" sz="1200" noProof="0" dirty="0">
                <a:solidFill>
                  <a:srgbClr val="002060"/>
                </a:solidFill>
                <a:latin typeface="Microsoft Sans Serif"/>
              </a:rPr>
              <a:t>La propuesta más general de metodología supone un enfoque híbrido, donde aplica un enfoque predictivo a muy alto nivel, definiendo un </a:t>
            </a:r>
            <a:r>
              <a:rPr lang="es-ES" sz="1200" b="1" i="1" noProof="0" dirty="0">
                <a:solidFill>
                  <a:srgbClr val="002060"/>
                </a:solidFill>
                <a:latin typeface="Microsoft Sans Serif"/>
              </a:rPr>
              <a:t>resultado final </a:t>
            </a:r>
            <a:r>
              <a:rPr lang="es-ES" sz="1200" noProof="0" dirty="0">
                <a:solidFill>
                  <a:srgbClr val="002060"/>
                </a:solidFill>
                <a:latin typeface="Microsoft Sans Serif"/>
              </a:rPr>
              <a:t>concreto que permite construir una </a:t>
            </a:r>
            <a:r>
              <a:rPr lang="es-ES" sz="1200" b="1" i="1" noProof="0" dirty="0">
                <a:solidFill>
                  <a:srgbClr val="002060"/>
                </a:solidFill>
                <a:latin typeface="Microsoft Sans Serif"/>
              </a:rPr>
              <a:t>EDT</a:t>
            </a:r>
            <a:r>
              <a:rPr lang="es-ES" sz="1200" noProof="0" dirty="0">
                <a:solidFill>
                  <a:srgbClr val="002060"/>
                </a:solidFill>
                <a:latin typeface="Microsoft Sans Serif"/>
              </a:rPr>
              <a:t> también muy de alto nivel.</a:t>
            </a:r>
            <a:endParaRPr kumimoji="0" lang="es-ES" sz="1200" b="0" i="0" u="none" strike="noStrike" kern="1200" cap="none" spc="0" normalizeH="0" baseline="0" noProof="0" dirty="0">
              <a:ln>
                <a:noFill/>
              </a:ln>
              <a:solidFill>
                <a:srgbClr val="002060"/>
              </a:solidFill>
              <a:effectLst/>
              <a:uLnTx/>
              <a:uFillTx/>
              <a:latin typeface="Microsoft Sans Serif"/>
              <a:ea typeface="+mn-ea"/>
              <a:cs typeface="Arial" panose="020B0604020202020204" pitchFamily="34" charset="0"/>
            </a:endParaRPr>
          </a:p>
        </p:txBody>
      </p:sp>
      <p:sp>
        <p:nvSpPr>
          <p:cNvPr id="11" name="CuadroTexto 10">
            <a:extLst>
              <a:ext uri="{FF2B5EF4-FFF2-40B4-BE49-F238E27FC236}">
                <a16:creationId xmlns:a16="http://schemas.microsoft.com/office/drawing/2014/main" id="{003D092F-EEF8-D296-5CE9-1E7A28547355}"/>
              </a:ext>
            </a:extLst>
          </p:cNvPr>
          <p:cNvSpPr txBox="1"/>
          <p:nvPr/>
        </p:nvSpPr>
        <p:spPr>
          <a:xfrm>
            <a:off x="307839" y="1977904"/>
            <a:ext cx="3607065" cy="830997"/>
          </a:xfrm>
          <a:prstGeom prst="rect">
            <a:avLst/>
          </a:prstGeom>
          <a:solidFill>
            <a:schemeClr val="accent5">
              <a:lumMod val="20000"/>
              <a:lumOff val="80000"/>
            </a:schemeClr>
          </a:solidFill>
        </p:spPr>
        <p:txBody>
          <a:bodyPr wrap="square" rtlCol="0">
            <a:spAutoFit/>
          </a:bodyPr>
          <a:lstStyle>
            <a:defPPr>
              <a:defRPr lang="es-UY"/>
            </a:defPPr>
            <a:lvl1pPr marL="0" marR="0" lvl="0" indent="0" defTabSz="457200" latinLnBrk="0">
              <a:lnSpc>
                <a:spcPct val="100000"/>
              </a:lnSpc>
              <a:buClrTx/>
              <a:buSzTx/>
              <a:buFontTx/>
              <a:buNone/>
              <a:tabLst/>
              <a:defRPr kumimoji="0" sz="1400" i="0" u="none" strike="noStrike" cap="none" spc="0" normalizeH="0" baseline="0">
                <a:ln>
                  <a:noFill/>
                </a:ln>
                <a:solidFill>
                  <a:srgbClr val="002060"/>
                </a:solidFill>
                <a:effectLst/>
                <a:uLnTx/>
                <a:uFillTx/>
                <a:latin typeface="+mn-lt"/>
                <a:cs typeface="+mn-cs"/>
              </a:defRPr>
            </a:lvl1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s-UY" sz="1200" u="none" strike="noStrike" kern="1200" cap="none" spc="0" normalizeH="0" baseline="0" noProof="0" dirty="0">
                <a:ln>
                  <a:noFill/>
                </a:ln>
                <a:solidFill>
                  <a:srgbClr val="002060"/>
                </a:solidFill>
                <a:effectLst/>
                <a:uLnTx/>
                <a:uFillTx/>
                <a:latin typeface="Microsoft Sans Serif"/>
                <a:ea typeface="+mn-ea"/>
                <a:cs typeface="+mn-cs"/>
              </a:rPr>
              <a:t>A partir de la lista de</a:t>
            </a:r>
            <a:r>
              <a:rPr kumimoji="0" lang="es-UY" sz="1200" u="none" strike="noStrike" kern="1200" cap="none" spc="0" normalizeH="0" noProof="0" dirty="0">
                <a:ln>
                  <a:noFill/>
                </a:ln>
                <a:solidFill>
                  <a:srgbClr val="002060"/>
                </a:solidFill>
                <a:effectLst/>
                <a:uLnTx/>
                <a:uFillTx/>
                <a:latin typeface="Microsoft Sans Serif"/>
                <a:ea typeface="+mn-ea"/>
                <a:cs typeface="+mn-cs"/>
              </a:rPr>
              <a:t> entregables, se identifican los </a:t>
            </a:r>
            <a:r>
              <a:rPr kumimoji="0" lang="es-UY" sz="1200" b="1" i="1" u="none" strike="noStrike" kern="1200" cap="none" spc="0" normalizeH="0" noProof="0" dirty="0">
                <a:ln>
                  <a:noFill/>
                </a:ln>
                <a:solidFill>
                  <a:srgbClr val="002060"/>
                </a:solidFill>
                <a:effectLst/>
                <a:uLnTx/>
                <a:uFillTx/>
                <a:latin typeface="Microsoft Sans Serif"/>
                <a:ea typeface="+mn-ea"/>
                <a:cs typeface="+mn-cs"/>
              </a:rPr>
              <a:t>paquetes de trabajo</a:t>
            </a:r>
            <a:r>
              <a:rPr kumimoji="0" lang="es-UY" sz="1200" u="none" strike="noStrike" kern="1200" cap="none" spc="0" normalizeH="0" noProof="0" dirty="0">
                <a:ln>
                  <a:noFill/>
                </a:ln>
                <a:solidFill>
                  <a:srgbClr val="002060"/>
                </a:solidFill>
                <a:effectLst/>
                <a:uLnTx/>
                <a:uFillTx/>
                <a:latin typeface="Microsoft Sans Serif"/>
                <a:ea typeface="+mn-ea"/>
                <a:cs typeface="+mn-cs"/>
              </a:rPr>
              <a:t>, que proveen información para construir un </a:t>
            </a:r>
            <a:r>
              <a:rPr kumimoji="0" lang="es-UY" sz="1200" b="1" i="1" u="none" strike="noStrike" kern="1200" cap="none" spc="0" normalizeH="0" noProof="0" dirty="0">
                <a:ln>
                  <a:noFill/>
                </a:ln>
                <a:solidFill>
                  <a:srgbClr val="002060"/>
                </a:solidFill>
                <a:effectLst/>
                <a:uLnTx/>
                <a:uFillTx/>
                <a:latin typeface="Microsoft Sans Serif"/>
                <a:ea typeface="+mn-ea"/>
                <a:cs typeface="+mn-cs"/>
              </a:rPr>
              <a:t>cronograma de alto nivel</a:t>
            </a:r>
            <a:r>
              <a:rPr kumimoji="0" lang="es-UY" sz="1200" u="none" strike="noStrike" kern="1200" cap="none" spc="0" normalizeH="0" noProof="0" dirty="0">
                <a:ln>
                  <a:noFill/>
                </a:ln>
                <a:solidFill>
                  <a:srgbClr val="002060"/>
                </a:solidFill>
                <a:effectLst/>
                <a:uLnTx/>
                <a:uFillTx/>
                <a:latin typeface="Microsoft Sans Serif"/>
                <a:ea typeface="+mn-ea"/>
                <a:cs typeface="+mn-cs"/>
              </a:rPr>
              <a:t>, donde se organizan los entregables en el tiempo.</a:t>
            </a:r>
            <a:endParaRPr kumimoji="0" lang="es-UY" sz="1200" u="none" strike="noStrike" kern="1200" cap="none" spc="0" normalizeH="0" baseline="0" noProof="0" dirty="0">
              <a:ln>
                <a:noFill/>
              </a:ln>
              <a:solidFill>
                <a:srgbClr val="002060"/>
              </a:solidFill>
              <a:effectLst/>
              <a:uLnTx/>
              <a:uFillTx/>
              <a:latin typeface="Microsoft Sans Serif"/>
              <a:ea typeface="+mn-ea"/>
              <a:cs typeface="+mn-cs"/>
            </a:endParaRPr>
          </a:p>
        </p:txBody>
      </p:sp>
      <p:sp>
        <p:nvSpPr>
          <p:cNvPr id="4" name="CuadroTexto 3">
            <a:extLst>
              <a:ext uri="{FF2B5EF4-FFF2-40B4-BE49-F238E27FC236}">
                <a16:creationId xmlns:a16="http://schemas.microsoft.com/office/drawing/2014/main" id="{BC7339A0-2338-4F6B-FECD-1B46A0B4F2A0}"/>
              </a:ext>
            </a:extLst>
          </p:cNvPr>
          <p:cNvSpPr txBox="1"/>
          <p:nvPr/>
        </p:nvSpPr>
        <p:spPr>
          <a:xfrm>
            <a:off x="971601" y="3147814"/>
            <a:ext cx="3312368" cy="830997"/>
          </a:xfrm>
          <a:prstGeom prst="rect">
            <a:avLst/>
          </a:prstGeom>
          <a:solidFill>
            <a:schemeClr val="accent6">
              <a:lumMod val="40000"/>
              <a:lumOff val="60000"/>
            </a:schemeClr>
          </a:solidFill>
        </p:spPr>
        <p:txBody>
          <a:bodyPr wrap="square" rtlCol="0">
            <a:spAutoFit/>
          </a:bodyPr>
          <a:lstStyle>
            <a:defPPr>
              <a:defRPr lang="es-UY"/>
            </a:defPPr>
            <a:lvl1pPr marL="0" marR="0" lvl="0" indent="0" defTabSz="457200" latinLnBrk="0">
              <a:lnSpc>
                <a:spcPct val="100000"/>
              </a:lnSpc>
              <a:buClrTx/>
              <a:buSzTx/>
              <a:buFontTx/>
              <a:buNone/>
              <a:tabLst/>
              <a:defRPr kumimoji="0" sz="1400" i="0" u="none" strike="noStrike" cap="none" spc="0" normalizeH="0" baseline="0">
                <a:ln>
                  <a:noFill/>
                </a:ln>
                <a:solidFill>
                  <a:srgbClr val="002060"/>
                </a:solidFill>
                <a:effectLst/>
                <a:uLnTx/>
                <a:uFillTx/>
                <a:latin typeface="+mn-lt"/>
                <a:cs typeface="+mn-cs"/>
              </a:defRPr>
            </a:lvl1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s-UY" sz="1200" u="none" strike="noStrike" kern="1200" cap="none" spc="0" normalizeH="0" baseline="0" noProof="0" dirty="0">
                <a:ln>
                  <a:noFill/>
                </a:ln>
                <a:solidFill>
                  <a:srgbClr val="002060"/>
                </a:solidFill>
                <a:effectLst/>
                <a:uLnTx/>
                <a:uFillTx/>
                <a:latin typeface="Microsoft Sans Serif"/>
                <a:ea typeface="+mn-ea"/>
                <a:cs typeface="+mn-cs"/>
              </a:rPr>
              <a:t>Cada equipo de desarrollo de entregables define su enfoque y metodología, alineada a las fechas de entrega definidas en el cronograma de alto nivel</a:t>
            </a:r>
          </a:p>
        </p:txBody>
      </p:sp>
      <p:sp>
        <p:nvSpPr>
          <p:cNvPr id="5" name="CuadroTexto 4">
            <a:extLst>
              <a:ext uri="{FF2B5EF4-FFF2-40B4-BE49-F238E27FC236}">
                <a16:creationId xmlns:a16="http://schemas.microsoft.com/office/drawing/2014/main" id="{42242D19-E09D-9C3E-C0A3-B616CCC0C95A}"/>
              </a:ext>
            </a:extLst>
          </p:cNvPr>
          <p:cNvSpPr txBox="1"/>
          <p:nvPr/>
        </p:nvSpPr>
        <p:spPr>
          <a:xfrm>
            <a:off x="4674256" y="4083918"/>
            <a:ext cx="3607065" cy="830997"/>
          </a:xfrm>
          <a:prstGeom prst="rect">
            <a:avLst/>
          </a:prstGeom>
          <a:solidFill>
            <a:srgbClr val="FFCCFF"/>
          </a:solidFill>
        </p:spPr>
        <p:txBody>
          <a:bodyPr wrap="square" rtlCol="0">
            <a:spAutoFit/>
          </a:bodyPr>
          <a:lstStyle>
            <a:defPPr>
              <a:defRPr lang="es-UY"/>
            </a:defPPr>
            <a:lvl1pPr marL="0" marR="0" lvl="0" indent="0" defTabSz="457200" latinLnBrk="0">
              <a:lnSpc>
                <a:spcPct val="100000"/>
              </a:lnSpc>
              <a:buClrTx/>
              <a:buSzTx/>
              <a:buFontTx/>
              <a:buNone/>
              <a:tabLst/>
              <a:defRPr kumimoji="0" sz="1400" i="0" u="none" strike="noStrike" cap="none" spc="0" normalizeH="0" baseline="0">
                <a:ln>
                  <a:noFill/>
                </a:ln>
                <a:solidFill>
                  <a:srgbClr val="002060"/>
                </a:solidFill>
                <a:effectLst/>
                <a:uLnTx/>
                <a:uFillTx/>
                <a:latin typeface="+mn-lt"/>
                <a:cs typeface="+mn-cs"/>
              </a:defRPr>
            </a:lvl1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s-UY" sz="1200" u="none" strike="noStrike" kern="1200" cap="none" spc="0" normalizeH="0" baseline="0" noProof="0" dirty="0">
                <a:ln>
                  <a:noFill/>
                </a:ln>
                <a:solidFill>
                  <a:srgbClr val="002060"/>
                </a:solidFill>
                <a:effectLst/>
                <a:uLnTx/>
                <a:uFillTx/>
                <a:latin typeface="Microsoft Sans Serif"/>
                <a:ea typeface="+mn-ea"/>
                <a:cs typeface="+mn-cs"/>
              </a:rPr>
              <a:t>Adicionalmente, el PM y los equipos de gestión y desarrollo de Agesic y del organismo, generan otros planes de gestión para riesgos y comunicaciones, entre otros.</a:t>
            </a:r>
          </a:p>
        </p:txBody>
      </p:sp>
      <p:pic>
        <p:nvPicPr>
          <p:cNvPr id="6" name="Imagen 5">
            <a:extLst>
              <a:ext uri="{FF2B5EF4-FFF2-40B4-BE49-F238E27FC236}">
                <a16:creationId xmlns:a16="http://schemas.microsoft.com/office/drawing/2014/main" id="{8325A680-9805-41C4-F097-BF0C52D93486}"/>
              </a:ext>
            </a:extLst>
          </p:cNvPr>
          <p:cNvPicPr>
            <a:picLocks noChangeAspect="1"/>
          </p:cNvPicPr>
          <p:nvPr/>
        </p:nvPicPr>
        <p:blipFill>
          <a:blip r:embed="rId3">
            <a:biLevel thresh="75000"/>
          </a:blip>
          <a:stretch>
            <a:fillRect/>
          </a:stretch>
        </p:blipFill>
        <p:spPr>
          <a:xfrm>
            <a:off x="4834908" y="289160"/>
            <a:ext cx="1367370" cy="1053204"/>
          </a:xfrm>
          <a:prstGeom prst="rect">
            <a:avLst/>
          </a:prstGeom>
        </p:spPr>
      </p:pic>
      <p:pic>
        <p:nvPicPr>
          <p:cNvPr id="7" name="Imagen 6">
            <a:extLst>
              <a:ext uri="{FF2B5EF4-FFF2-40B4-BE49-F238E27FC236}">
                <a16:creationId xmlns:a16="http://schemas.microsoft.com/office/drawing/2014/main" id="{FFFABDEB-BACB-3905-E3EB-0E312C0916B1}"/>
              </a:ext>
            </a:extLst>
          </p:cNvPr>
          <p:cNvPicPr>
            <a:picLocks noChangeAspect="1"/>
          </p:cNvPicPr>
          <p:nvPr/>
        </p:nvPicPr>
        <p:blipFill>
          <a:blip r:embed="rId4">
            <a:biLevel thresh="75000"/>
          </a:blip>
          <a:stretch>
            <a:fillRect/>
          </a:stretch>
        </p:blipFill>
        <p:spPr>
          <a:xfrm>
            <a:off x="6995148" y="725899"/>
            <a:ext cx="1656184" cy="935358"/>
          </a:xfrm>
          <a:prstGeom prst="rect">
            <a:avLst/>
          </a:prstGeom>
        </p:spPr>
      </p:pic>
      <p:pic>
        <p:nvPicPr>
          <p:cNvPr id="8" name="Imagen 7">
            <a:extLst>
              <a:ext uri="{FF2B5EF4-FFF2-40B4-BE49-F238E27FC236}">
                <a16:creationId xmlns:a16="http://schemas.microsoft.com/office/drawing/2014/main" id="{08ABD00C-4850-84B4-3ECD-1A1ED9A07630}"/>
              </a:ext>
            </a:extLst>
          </p:cNvPr>
          <p:cNvPicPr>
            <a:picLocks noChangeAspect="1"/>
          </p:cNvPicPr>
          <p:nvPr/>
        </p:nvPicPr>
        <p:blipFill>
          <a:blip r:embed="rId5">
            <a:duotone>
              <a:schemeClr val="accent4">
                <a:shade val="45000"/>
                <a:satMod val="135000"/>
              </a:schemeClr>
              <a:prstClr val="white"/>
            </a:duotone>
          </a:blip>
          <a:stretch>
            <a:fillRect/>
          </a:stretch>
        </p:blipFill>
        <p:spPr>
          <a:xfrm>
            <a:off x="4703765" y="2217902"/>
            <a:ext cx="1360557" cy="1167811"/>
          </a:xfrm>
          <a:prstGeom prst="rect">
            <a:avLst/>
          </a:prstGeom>
        </p:spPr>
      </p:pic>
      <p:cxnSp>
        <p:nvCxnSpPr>
          <p:cNvPr id="10" name="Conector curvado 8">
            <a:extLst>
              <a:ext uri="{FF2B5EF4-FFF2-40B4-BE49-F238E27FC236}">
                <a16:creationId xmlns:a16="http://schemas.microsoft.com/office/drawing/2014/main" id="{B6391F3F-DAAC-EC75-85C4-14BA047B83BD}"/>
              </a:ext>
            </a:extLst>
          </p:cNvPr>
          <p:cNvCxnSpPr>
            <a:stCxn id="7" idx="2"/>
            <a:endCxn id="8" idx="3"/>
          </p:cNvCxnSpPr>
          <p:nvPr/>
        </p:nvCxnSpPr>
        <p:spPr>
          <a:xfrm rot="5400000">
            <a:off x="6373506" y="1352073"/>
            <a:ext cx="1140551" cy="1758918"/>
          </a:xfrm>
          <a:prstGeom prst="curved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7" name="Grupo 16">
            <a:extLst>
              <a:ext uri="{FF2B5EF4-FFF2-40B4-BE49-F238E27FC236}">
                <a16:creationId xmlns:a16="http://schemas.microsoft.com/office/drawing/2014/main" id="{DF6B7395-FDC0-D2C6-7C54-C2E114BED7A0}"/>
              </a:ext>
            </a:extLst>
          </p:cNvPr>
          <p:cNvGrpSpPr/>
          <p:nvPr/>
        </p:nvGrpSpPr>
        <p:grpSpPr>
          <a:xfrm>
            <a:off x="7566854" y="2673265"/>
            <a:ext cx="1318796" cy="1059930"/>
            <a:chOff x="7566854" y="2673265"/>
            <a:chExt cx="1318796" cy="1059930"/>
          </a:xfrm>
        </p:grpSpPr>
        <p:pic>
          <p:nvPicPr>
            <p:cNvPr id="9" name="Imagen 8">
              <a:extLst>
                <a:ext uri="{FF2B5EF4-FFF2-40B4-BE49-F238E27FC236}">
                  <a16:creationId xmlns:a16="http://schemas.microsoft.com/office/drawing/2014/main" id="{5836AEE7-14F9-8EB7-041E-5787FD82FB56}"/>
                </a:ext>
              </a:extLst>
            </p:cNvPr>
            <p:cNvPicPr>
              <a:picLocks noChangeAspect="1"/>
            </p:cNvPicPr>
            <p:nvPr/>
          </p:nvPicPr>
          <p:blipFill rotWithShape="1">
            <a:blip r:embed="rId6">
              <a:duotone>
                <a:schemeClr val="accent4">
                  <a:shade val="45000"/>
                  <a:satMod val="135000"/>
                </a:schemeClr>
                <a:prstClr val="white"/>
              </a:duotone>
            </a:blip>
            <a:srcRect r="3607"/>
            <a:stretch/>
          </p:blipFill>
          <p:spPr>
            <a:xfrm>
              <a:off x="7566855" y="2673265"/>
              <a:ext cx="1318795" cy="712448"/>
            </a:xfrm>
            <a:prstGeom prst="rect">
              <a:avLst/>
            </a:prstGeom>
          </p:spPr>
        </p:pic>
        <p:pic>
          <p:nvPicPr>
            <p:cNvPr id="12" name="Imagen 11">
              <a:extLst>
                <a:ext uri="{FF2B5EF4-FFF2-40B4-BE49-F238E27FC236}">
                  <a16:creationId xmlns:a16="http://schemas.microsoft.com/office/drawing/2014/main" id="{AD5464A8-30F5-B321-340F-7205E13C6E56}"/>
                </a:ext>
              </a:extLst>
            </p:cNvPr>
            <p:cNvPicPr>
              <a:picLocks noChangeAspect="1"/>
            </p:cNvPicPr>
            <p:nvPr/>
          </p:nvPicPr>
          <p:blipFill>
            <a:blip r:embed="rId7">
              <a:duotone>
                <a:schemeClr val="accent4">
                  <a:shade val="45000"/>
                  <a:satMod val="135000"/>
                </a:schemeClr>
                <a:prstClr val="white"/>
              </a:duotone>
            </a:blip>
            <a:stretch>
              <a:fillRect/>
            </a:stretch>
          </p:blipFill>
          <p:spPr>
            <a:xfrm>
              <a:off x="7566854" y="3388510"/>
              <a:ext cx="1318796" cy="344685"/>
            </a:xfrm>
            <a:prstGeom prst="rect">
              <a:avLst/>
            </a:prstGeom>
          </p:spPr>
        </p:pic>
      </p:grpSp>
      <p:cxnSp>
        <p:nvCxnSpPr>
          <p:cNvPr id="15" name="Conector curvado 21">
            <a:extLst>
              <a:ext uri="{FF2B5EF4-FFF2-40B4-BE49-F238E27FC236}">
                <a16:creationId xmlns:a16="http://schemas.microsoft.com/office/drawing/2014/main" id="{2FF0DF1A-C772-6C8B-86E9-E44405E41207}"/>
              </a:ext>
            </a:extLst>
          </p:cNvPr>
          <p:cNvCxnSpPr>
            <a:stCxn id="7" idx="2"/>
            <a:endCxn id="9" idx="0"/>
          </p:cNvCxnSpPr>
          <p:nvPr/>
        </p:nvCxnSpPr>
        <p:spPr>
          <a:xfrm rot="16200000" flipH="1">
            <a:off x="7518742" y="1965754"/>
            <a:ext cx="1012008" cy="403013"/>
          </a:xfrm>
          <a:prstGeom prst="curved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ector curvado 25">
            <a:extLst>
              <a:ext uri="{FF2B5EF4-FFF2-40B4-BE49-F238E27FC236}">
                <a16:creationId xmlns:a16="http://schemas.microsoft.com/office/drawing/2014/main" id="{5B49637C-AE18-D913-059D-551CFAF598B3}"/>
              </a:ext>
            </a:extLst>
          </p:cNvPr>
          <p:cNvCxnSpPr>
            <a:stCxn id="6" idx="3"/>
          </p:cNvCxnSpPr>
          <p:nvPr/>
        </p:nvCxnSpPr>
        <p:spPr>
          <a:xfrm>
            <a:off x="6202278" y="815762"/>
            <a:ext cx="723041" cy="265486"/>
          </a:xfrm>
          <a:prstGeom prst="curved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9374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500"/>
                                        <p:tgtEl>
                                          <p:spTgt spid="71"/>
                                        </p:tgtEl>
                                      </p:cBhvr>
                                    </p:animEffect>
                                  </p:childTnLst>
                                </p:cTn>
                              </p:par>
                            </p:childTnLst>
                          </p:cTn>
                        </p:par>
                        <p:par>
                          <p:cTn id="8" fill="hold">
                            <p:stCondLst>
                              <p:cond delay="1500"/>
                            </p:stCondLst>
                            <p:childTnLst>
                              <p:par>
                                <p:cTn id="9" presetID="1"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500"/>
                                        <p:tgtEl>
                                          <p:spTgt spid="16"/>
                                        </p:tgtEl>
                                      </p:cBhvr>
                                    </p:animEffect>
                                  </p:childTnLst>
                                </p:cTn>
                              </p:par>
                              <p:par>
                                <p:cTn id="20" presetID="22" presetClass="entr" presetSubtype="8"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500"/>
                                        <p:tgtEl>
                                          <p:spTgt spid="4"/>
                                        </p:tgtEl>
                                      </p:cBhvr>
                                    </p:animEffect>
                                  </p:childTnLst>
                                </p:cTn>
                              </p:par>
                            </p:childTnLst>
                          </p:cTn>
                        </p:par>
                        <p:par>
                          <p:cTn id="28" fill="hold">
                            <p:stCondLst>
                              <p:cond delay="1500"/>
                            </p:stCondLst>
                            <p:childTnLst>
                              <p:par>
                                <p:cTn id="29" presetID="22" presetClass="entr" presetSubtype="1"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up)">
                                      <p:cBhvr>
                                        <p:cTn id="31" dur="500"/>
                                        <p:tgtEl>
                                          <p:spTgt spid="10"/>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2500"/>
                            </p:stCondLst>
                            <p:childTnLst>
                              <p:par>
                                <p:cTn id="37" presetID="22" presetClass="entr" presetSubtype="1"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up)">
                                      <p:cBhvr>
                                        <p:cTn id="39" dur="500"/>
                                        <p:tgtEl>
                                          <p:spTgt spid="15"/>
                                        </p:tgtEl>
                                      </p:cBhvr>
                                    </p:animEffect>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11" grpId="0" animBg="1"/>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uadroTexto 1"/>
          <p:cNvSpPr txBox="1"/>
          <p:nvPr/>
        </p:nvSpPr>
        <p:spPr>
          <a:xfrm>
            <a:off x="4884677" y="680315"/>
            <a:ext cx="4176464" cy="3000821"/>
          </a:xfrm>
          <a:prstGeom prst="rect">
            <a:avLst/>
          </a:prstGeom>
          <a:noFill/>
        </p:spPr>
        <p:txBody>
          <a:bodyPr wrap="square" rtlCol="0">
            <a:spAutoFit/>
          </a:bodyPr>
          <a:lstStyle/>
          <a:p>
            <a:pPr marL="444500" lvl="0" indent="-444500">
              <a:spcAft>
                <a:spcPts val="1800"/>
              </a:spcAft>
              <a:buFont typeface="Wingdings" panose="05000000000000000000" pitchFamily="2" charset="2"/>
              <a:buChar char="q"/>
              <a:defRPr/>
            </a:pPr>
            <a:r>
              <a:rPr lang="es-UY" sz="2400" dirty="0">
                <a:solidFill>
                  <a:srgbClr val="002C68"/>
                </a:solidFill>
                <a:latin typeface="Comic Sans MS" panose="030F0702030302020204" pitchFamily="66" charset="0"/>
              </a:rPr>
              <a:t>Enfoque híbrido para la dirección del proyecto</a:t>
            </a:r>
          </a:p>
          <a:p>
            <a:pPr marL="444500" lvl="0" indent="-444500">
              <a:spcAft>
                <a:spcPts val="1800"/>
              </a:spcAft>
              <a:buFont typeface="Wingdings" panose="05000000000000000000" pitchFamily="2" charset="2"/>
              <a:buChar char="q"/>
              <a:defRPr/>
            </a:pPr>
            <a:r>
              <a:rPr lang="es-UY" sz="2400" dirty="0">
                <a:solidFill>
                  <a:srgbClr val="002C68"/>
                </a:solidFill>
                <a:latin typeface="Comic Sans MS" panose="030F0702030302020204" pitchFamily="66" charset="0"/>
              </a:rPr>
              <a:t>EDT y paquetes de trabajo</a:t>
            </a:r>
          </a:p>
          <a:p>
            <a:pPr marL="444500" lvl="0" indent="-444500">
              <a:spcAft>
                <a:spcPts val="1800"/>
              </a:spcAft>
              <a:buFont typeface="Wingdings" panose="05000000000000000000" pitchFamily="2" charset="2"/>
              <a:buChar char="q"/>
              <a:defRPr/>
            </a:pPr>
            <a:r>
              <a:rPr lang="es-UY" sz="2400" dirty="0">
                <a:solidFill>
                  <a:srgbClr val="002C68"/>
                </a:solidFill>
                <a:latin typeface="Comic Sans MS" panose="030F0702030302020204" pitchFamily="66" charset="0"/>
              </a:rPr>
              <a:t>Cronograma de alto nivel</a:t>
            </a:r>
          </a:p>
          <a:p>
            <a:pPr marL="444500" lvl="0" indent="-444500">
              <a:spcAft>
                <a:spcPts val="1800"/>
              </a:spcAft>
              <a:buFont typeface="Wingdings" panose="05000000000000000000" pitchFamily="2" charset="2"/>
              <a:buChar char="q"/>
              <a:defRPr/>
            </a:pPr>
            <a:r>
              <a:rPr lang="es-UY" sz="2400" dirty="0">
                <a:solidFill>
                  <a:srgbClr val="002C68"/>
                </a:solidFill>
                <a:latin typeface="Comic Sans MS" panose="030F0702030302020204" pitchFamily="66" charset="0"/>
              </a:rPr>
              <a:t>Planes adicionales</a:t>
            </a:r>
          </a:p>
        </p:txBody>
      </p:sp>
    </p:spTree>
    <p:extLst>
      <p:ext uri="{BB962C8B-B14F-4D97-AF65-F5344CB8AC3E}">
        <p14:creationId xmlns:p14="http://schemas.microsoft.com/office/powerpoint/2010/main" val="3946057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3">
            <a:extLst>
              <a:ext uri="{FF2B5EF4-FFF2-40B4-BE49-F238E27FC236}">
                <a16:creationId xmlns:a16="http://schemas.microsoft.com/office/drawing/2014/main" id="{CC05F50C-22AB-73B8-EC39-71C25524A95E}"/>
              </a:ext>
            </a:extLst>
          </p:cNvPr>
          <p:cNvSpPr>
            <a:spLocks noGrp="1"/>
          </p:cNvSpPr>
          <p:nvPr>
            <p:ph type="title"/>
          </p:nvPr>
        </p:nvSpPr>
        <p:spPr>
          <a:xfrm>
            <a:off x="179512" y="134767"/>
            <a:ext cx="7427886" cy="435776"/>
          </a:xfrm>
        </p:spPr>
        <p:txBody>
          <a:bodyPr/>
          <a:lstStyle/>
          <a:p>
            <a:r>
              <a:rPr lang="es-UY" dirty="0">
                <a:solidFill>
                  <a:srgbClr val="7030A0"/>
                </a:solidFill>
              </a:rPr>
              <a:t>Enfoque para la gestión de proyectos en Agesic</a:t>
            </a:r>
          </a:p>
        </p:txBody>
      </p:sp>
      <p:sp>
        <p:nvSpPr>
          <p:cNvPr id="4" name="CuadroTexto 3">
            <a:extLst>
              <a:ext uri="{FF2B5EF4-FFF2-40B4-BE49-F238E27FC236}">
                <a16:creationId xmlns:a16="http://schemas.microsoft.com/office/drawing/2014/main" id="{E2824459-9D7B-6EA5-D94B-514CC66B6013}"/>
              </a:ext>
            </a:extLst>
          </p:cNvPr>
          <p:cNvSpPr txBox="1"/>
          <p:nvPr/>
        </p:nvSpPr>
        <p:spPr>
          <a:xfrm>
            <a:off x="179512" y="708946"/>
            <a:ext cx="4464496" cy="523220"/>
          </a:xfrm>
          <a:prstGeom prst="rect">
            <a:avLst/>
          </a:prstGeom>
          <a:noFill/>
        </p:spPr>
        <p:txBody>
          <a:bodyPr wrap="square" rtlCol="0">
            <a:spAutoFit/>
          </a:bodyPr>
          <a:lstStyle/>
          <a:p>
            <a:pPr algn="just"/>
            <a:r>
              <a:rPr lang="es-UY" sz="1400" dirty="0">
                <a:latin typeface="+mn-lt"/>
              </a:rPr>
              <a:t>Los proyectos que se emprenden en la Agencia pueden ser muy distintos entre sí.</a:t>
            </a:r>
          </a:p>
        </p:txBody>
      </p:sp>
      <p:sp>
        <p:nvSpPr>
          <p:cNvPr id="5" name="CuadroTexto 4">
            <a:extLst>
              <a:ext uri="{FF2B5EF4-FFF2-40B4-BE49-F238E27FC236}">
                <a16:creationId xmlns:a16="http://schemas.microsoft.com/office/drawing/2014/main" id="{0792EDF4-6230-EB29-59D2-CABD92246B14}"/>
              </a:ext>
            </a:extLst>
          </p:cNvPr>
          <p:cNvSpPr txBox="1"/>
          <p:nvPr/>
        </p:nvSpPr>
        <p:spPr>
          <a:xfrm>
            <a:off x="179512" y="1343561"/>
            <a:ext cx="4464496" cy="523220"/>
          </a:xfrm>
          <a:prstGeom prst="rect">
            <a:avLst/>
          </a:prstGeom>
          <a:noFill/>
        </p:spPr>
        <p:txBody>
          <a:bodyPr wrap="square" rtlCol="0">
            <a:spAutoFit/>
          </a:bodyPr>
          <a:lstStyle/>
          <a:p>
            <a:pPr algn="just"/>
            <a:r>
              <a:rPr lang="es-UY" sz="1400" dirty="0">
                <a:latin typeface="+mn-lt"/>
              </a:rPr>
              <a:t>Por ello, el PM y su equipo pueden aplicar distintos enfoques, sean predictivos, adaptativos o híbridos.</a:t>
            </a:r>
          </a:p>
        </p:txBody>
      </p:sp>
      <p:sp>
        <p:nvSpPr>
          <p:cNvPr id="6" name="CuadroTexto 5">
            <a:extLst>
              <a:ext uri="{FF2B5EF4-FFF2-40B4-BE49-F238E27FC236}">
                <a16:creationId xmlns:a16="http://schemas.microsoft.com/office/drawing/2014/main" id="{5A3BFC7F-E7B6-59DB-EC84-6BEB2BDAD71F}"/>
              </a:ext>
            </a:extLst>
          </p:cNvPr>
          <p:cNvSpPr txBox="1"/>
          <p:nvPr/>
        </p:nvSpPr>
        <p:spPr>
          <a:xfrm>
            <a:off x="251520" y="2092602"/>
            <a:ext cx="4608512" cy="954107"/>
          </a:xfrm>
          <a:prstGeom prst="rect">
            <a:avLst/>
          </a:prstGeom>
          <a:noFill/>
        </p:spPr>
        <p:txBody>
          <a:bodyPr wrap="square" rtlCol="0">
            <a:spAutoFit/>
          </a:bodyPr>
          <a:lstStyle/>
          <a:p>
            <a:r>
              <a:rPr lang="es-UY" sz="1400" dirty="0">
                <a:latin typeface="+mn-lt"/>
              </a:rPr>
              <a:t>En esta lección proponemos un enfoque de dirección híbrido, que intenta abarcar la mayoría de los proyectos, en el entendido de que puede haber otros enfoques posibles para algunos proyectos en particular.</a:t>
            </a:r>
          </a:p>
        </p:txBody>
      </p:sp>
      <p:sp>
        <p:nvSpPr>
          <p:cNvPr id="7" name="CuadroTexto 6">
            <a:extLst>
              <a:ext uri="{FF2B5EF4-FFF2-40B4-BE49-F238E27FC236}">
                <a16:creationId xmlns:a16="http://schemas.microsoft.com/office/drawing/2014/main" id="{C5BB8564-56BA-AAFD-1F4D-98A928B8CB78}"/>
              </a:ext>
            </a:extLst>
          </p:cNvPr>
          <p:cNvSpPr txBox="1"/>
          <p:nvPr/>
        </p:nvSpPr>
        <p:spPr>
          <a:xfrm>
            <a:off x="3459828" y="3320520"/>
            <a:ext cx="3061811" cy="954107"/>
          </a:xfrm>
          <a:prstGeom prst="rect">
            <a:avLst/>
          </a:prstGeom>
          <a:solidFill>
            <a:schemeClr val="accent4">
              <a:lumMod val="20000"/>
              <a:lumOff val="80000"/>
            </a:schemeClr>
          </a:solidFill>
        </p:spPr>
        <p:txBody>
          <a:bodyPr wrap="square" rtlCol="0">
            <a:spAutoFit/>
          </a:bodyPr>
          <a:lstStyle/>
          <a:p>
            <a:pPr algn="just"/>
            <a:r>
              <a:rPr lang="es-UY" sz="1400" dirty="0">
                <a:latin typeface="+mn-lt"/>
              </a:rPr>
              <a:t>En la </a:t>
            </a:r>
            <a:r>
              <a:rPr lang="es-UY" sz="1400" b="1" i="1" dirty="0">
                <a:latin typeface="+mn-lt"/>
              </a:rPr>
              <a:t>lección 1 – conceptos básicos para proyectos de Agesic</a:t>
            </a:r>
            <a:r>
              <a:rPr lang="es-UY" sz="1400" dirty="0">
                <a:latin typeface="+mn-lt"/>
              </a:rPr>
              <a:t>, se presentaron los pasos básicos que constituyen la metodología. </a:t>
            </a:r>
          </a:p>
        </p:txBody>
      </p:sp>
      <p:grpSp>
        <p:nvGrpSpPr>
          <p:cNvPr id="13" name="Grupo 12">
            <a:extLst>
              <a:ext uri="{FF2B5EF4-FFF2-40B4-BE49-F238E27FC236}">
                <a16:creationId xmlns:a16="http://schemas.microsoft.com/office/drawing/2014/main" id="{4583112F-2581-4CAD-D4C9-BB7B7F5E21BC}"/>
              </a:ext>
            </a:extLst>
          </p:cNvPr>
          <p:cNvGrpSpPr/>
          <p:nvPr/>
        </p:nvGrpSpPr>
        <p:grpSpPr>
          <a:xfrm>
            <a:off x="6847728" y="3208184"/>
            <a:ext cx="2281172" cy="1178780"/>
            <a:chOff x="6847728" y="3208184"/>
            <a:chExt cx="2281172" cy="1178780"/>
          </a:xfrm>
        </p:grpSpPr>
        <p:sp>
          <p:nvSpPr>
            <p:cNvPr id="12" name="Flecha: a la derecha 11">
              <a:extLst>
                <a:ext uri="{FF2B5EF4-FFF2-40B4-BE49-F238E27FC236}">
                  <a16:creationId xmlns:a16="http://schemas.microsoft.com/office/drawing/2014/main" id="{111F17D8-8210-B8A5-7844-AB1E44CF3B14}"/>
                </a:ext>
              </a:extLst>
            </p:cNvPr>
            <p:cNvSpPr/>
            <p:nvPr/>
          </p:nvSpPr>
          <p:spPr>
            <a:xfrm>
              <a:off x="6847728" y="3208184"/>
              <a:ext cx="2281172" cy="1178780"/>
            </a:xfrm>
            <a:prstGeom prst="rightArrow">
              <a:avLst>
                <a:gd name="adj1" fmla="val 69075"/>
                <a:gd name="adj2" fmla="val 50000"/>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s-UY"/>
            </a:p>
          </p:txBody>
        </p:sp>
        <p:sp>
          <p:nvSpPr>
            <p:cNvPr id="8" name="CuadroTexto 7">
              <a:extLst>
                <a:ext uri="{FF2B5EF4-FFF2-40B4-BE49-F238E27FC236}">
                  <a16:creationId xmlns:a16="http://schemas.microsoft.com/office/drawing/2014/main" id="{18D922F3-A34D-DEEA-6136-EDA55C0DDCE1}"/>
                </a:ext>
              </a:extLst>
            </p:cNvPr>
            <p:cNvSpPr txBox="1"/>
            <p:nvPr/>
          </p:nvSpPr>
          <p:spPr>
            <a:xfrm>
              <a:off x="6970639" y="3535964"/>
              <a:ext cx="1800200" cy="523220"/>
            </a:xfrm>
            <a:prstGeom prst="rect">
              <a:avLst/>
            </a:prstGeom>
            <a:noFill/>
          </p:spPr>
          <p:txBody>
            <a:bodyPr wrap="square" rtlCol="0">
              <a:spAutoFit/>
            </a:bodyPr>
            <a:lstStyle/>
            <a:p>
              <a:pPr algn="just"/>
              <a:r>
                <a:rPr lang="es-UY" sz="1400" dirty="0">
                  <a:solidFill>
                    <a:schemeClr val="bg1"/>
                  </a:solidFill>
                  <a:latin typeface="+mn-lt"/>
                </a:rPr>
                <a:t>Recordemos cuales eran esos pasos:</a:t>
              </a:r>
            </a:p>
          </p:txBody>
        </p:sp>
      </p:grpSp>
      <p:sp>
        <p:nvSpPr>
          <p:cNvPr id="11" name="Rectángulo: esquinas redondeadas 10">
            <a:extLst>
              <a:ext uri="{FF2B5EF4-FFF2-40B4-BE49-F238E27FC236}">
                <a16:creationId xmlns:a16="http://schemas.microsoft.com/office/drawing/2014/main" id="{90ADBB91-679E-1C08-CB2B-E1EEDD7A575F}"/>
              </a:ext>
            </a:extLst>
          </p:cNvPr>
          <p:cNvSpPr/>
          <p:nvPr/>
        </p:nvSpPr>
        <p:spPr>
          <a:xfrm>
            <a:off x="4932040" y="722159"/>
            <a:ext cx="4032448" cy="2393687"/>
          </a:xfrm>
          <a:prstGeom prst="roundRect">
            <a:avLst/>
          </a:prstGeom>
          <a:blipFill>
            <a:blip r:embed="rId2"/>
            <a:stretch>
              <a:fillRect/>
            </a:stretch>
          </a:bli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spTree>
    <p:extLst>
      <p:ext uri="{BB962C8B-B14F-4D97-AF65-F5344CB8AC3E}">
        <p14:creationId xmlns:p14="http://schemas.microsoft.com/office/powerpoint/2010/main" val="1831470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childTnLst>
                          </p:cTn>
                        </p:par>
                        <p:par>
                          <p:cTn id="23" fill="hold">
                            <p:stCondLst>
                              <p:cond delay="750"/>
                            </p:stCondLst>
                            <p:childTnLst>
                              <p:par>
                                <p:cTn id="24" presetID="22" presetClass="entr" presetSubtype="8"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ítulo 3">
            <a:extLst>
              <a:ext uri="{FF2B5EF4-FFF2-40B4-BE49-F238E27FC236}">
                <a16:creationId xmlns:a16="http://schemas.microsoft.com/office/drawing/2014/main" id="{CE0998E3-F9BC-7D19-8EA6-AE849D42274B}"/>
              </a:ext>
            </a:extLst>
          </p:cNvPr>
          <p:cNvSpPr>
            <a:spLocks noGrp="1"/>
          </p:cNvSpPr>
          <p:nvPr>
            <p:ph type="title"/>
          </p:nvPr>
        </p:nvSpPr>
        <p:spPr>
          <a:xfrm>
            <a:off x="0" y="-24266"/>
            <a:ext cx="7859712" cy="435776"/>
          </a:xfrm>
        </p:spPr>
        <p:txBody>
          <a:bodyPr/>
          <a:lstStyle/>
          <a:p>
            <a:r>
              <a:rPr lang="es-UY" dirty="0">
                <a:solidFill>
                  <a:srgbClr val="7030A0"/>
                </a:solidFill>
              </a:rPr>
              <a:t>Metodología de Gestión de Proyectos de Agesic</a:t>
            </a:r>
          </a:p>
        </p:txBody>
      </p:sp>
      <p:pic>
        <p:nvPicPr>
          <p:cNvPr id="16" name="Imagen 15">
            <a:extLst>
              <a:ext uri="{FF2B5EF4-FFF2-40B4-BE49-F238E27FC236}">
                <a16:creationId xmlns:a16="http://schemas.microsoft.com/office/drawing/2014/main" id="{222FCCF4-82FF-9668-B455-354D15800EC9}"/>
              </a:ext>
            </a:extLst>
          </p:cNvPr>
          <p:cNvPicPr>
            <a:picLocks noChangeAspect="1"/>
          </p:cNvPicPr>
          <p:nvPr/>
        </p:nvPicPr>
        <p:blipFill>
          <a:blip r:embed="rId3"/>
          <a:stretch>
            <a:fillRect/>
          </a:stretch>
        </p:blipFill>
        <p:spPr>
          <a:xfrm>
            <a:off x="147980" y="537734"/>
            <a:ext cx="432048" cy="456879"/>
          </a:xfrm>
          <a:prstGeom prst="rect">
            <a:avLst/>
          </a:prstGeom>
        </p:spPr>
      </p:pic>
      <p:sp>
        <p:nvSpPr>
          <p:cNvPr id="17" name="CuadroTexto 16">
            <a:extLst>
              <a:ext uri="{FF2B5EF4-FFF2-40B4-BE49-F238E27FC236}">
                <a16:creationId xmlns:a16="http://schemas.microsoft.com/office/drawing/2014/main" id="{6DDA8A6D-A4D9-8115-E296-AADC28C9CB6A}"/>
              </a:ext>
            </a:extLst>
          </p:cNvPr>
          <p:cNvSpPr txBox="1"/>
          <p:nvPr/>
        </p:nvSpPr>
        <p:spPr>
          <a:xfrm>
            <a:off x="570036" y="473102"/>
            <a:ext cx="1911659"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Determinar el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objetivo del proyecto</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y los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propósitos</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que lo justifica</a:t>
            </a:r>
          </a:p>
        </p:txBody>
      </p:sp>
      <p:pic>
        <p:nvPicPr>
          <p:cNvPr id="19" name="Imagen 18">
            <a:extLst>
              <a:ext uri="{FF2B5EF4-FFF2-40B4-BE49-F238E27FC236}">
                <a16:creationId xmlns:a16="http://schemas.microsoft.com/office/drawing/2014/main" id="{78263073-C01E-391D-6CDE-6D0B12DB7E56}"/>
              </a:ext>
            </a:extLst>
          </p:cNvPr>
          <p:cNvPicPr>
            <a:picLocks noChangeAspect="1"/>
          </p:cNvPicPr>
          <p:nvPr/>
        </p:nvPicPr>
        <p:blipFill>
          <a:blip r:embed="rId4"/>
          <a:stretch>
            <a:fillRect/>
          </a:stretch>
        </p:blipFill>
        <p:spPr>
          <a:xfrm>
            <a:off x="2710764" y="499801"/>
            <a:ext cx="394492" cy="435776"/>
          </a:xfrm>
          <a:prstGeom prst="rect">
            <a:avLst/>
          </a:prstGeom>
        </p:spPr>
      </p:pic>
      <p:sp>
        <p:nvSpPr>
          <p:cNvPr id="20" name="CuadroTexto 19">
            <a:extLst>
              <a:ext uri="{FF2B5EF4-FFF2-40B4-BE49-F238E27FC236}">
                <a16:creationId xmlns:a16="http://schemas.microsoft.com/office/drawing/2014/main" id="{9EC75FAA-21BB-E3B7-BB6C-1F0B6B0A0A8B}"/>
              </a:ext>
            </a:extLst>
          </p:cNvPr>
          <p:cNvSpPr txBox="1"/>
          <p:nvPr/>
        </p:nvSpPr>
        <p:spPr>
          <a:xfrm>
            <a:off x="3038596" y="479499"/>
            <a:ext cx="1978319"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Identificar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las principales partes interesadas </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del proyecto en Agesic</a:t>
            </a:r>
          </a:p>
        </p:txBody>
      </p:sp>
      <p:pic>
        <p:nvPicPr>
          <p:cNvPr id="22" name="Imagen 21">
            <a:extLst>
              <a:ext uri="{FF2B5EF4-FFF2-40B4-BE49-F238E27FC236}">
                <a16:creationId xmlns:a16="http://schemas.microsoft.com/office/drawing/2014/main" id="{104E3AF8-079A-AF53-5631-11F508181AC6}"/>
              </a:ext>
            </a:extLst>
          </p:cNvPr>
          <p:cNvPicPr>
            <a:picLocks noChangeAspect="1"/>
          </p:cNvPicPr>
          <p:nvPr/>
        </p:nvPicPr>
        <p:blipFill>
          <a:blip r:embed="rId5"/>
          <a:stretch>
            <a:fillRect/>
          </a:stretch>
        </p:blipFill>
        <p:spPr>
          <a:xfrm>
            <a:off x="5138400" y="481513"/>
            <a:ext cx="456647" cy="461665"/>
          </a:xfrm>
          <a:prstGeom prst="rect">
            <a:avLst/>
          </a:prstGeom>
        </p:spPr>
      </p:pic>
      <p:sp>
        <p:nvSpPr>
          <p:cNvPr id="23" name="CuadroTexto 22">
            <a:extLst>
              <a:ext uri="{FF2B5EF4-FFF2-40B4-BE49-F238E27FC236}">
                <a16:creationId xmlns:a16="http://schemas.microsoft.com/office/drawing/2014/main" id="{072C2EC4-C344-071B-8CEA-8CFAA0390B5E}"/>
              </a:ext>
            </a:extLst>
          </p:cNvPr>
          <p:cNvSpPr txBox="1"/>
          <p:nvPr/>
        </p:nvSpPr>
        <p:spPr>
          <a:xfrm>
            <a:off x="5573816" y="447043"/>
            <a:ext cx="1978319" cy="120032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Con interesados clave, identificar la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visión del proyecto</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incluyendo entregables, interesados en el organismo</a:t>
            </a:r>
            <a:r>
              <a:rPr lang="es-UY" sz="1200" dirty="0">
                <a:solidFill>
                  <a:srgbClr val="002C68"/>
                </a:solidFill>
                <a:latin typeface="Microsoft Sans Serif"/>
              </a:rPr>
              <a:t>,</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 restricciones y riesgos</a:t>
            </a:r>
          </a:p>
        </p:txBody>
      </p:sp>
      <p:pic>
        <p:nvPicPr>
          <p:cNvPr id="25" name="Imagen 24">
            <a:extLst>
              <a:ext uri="{FF2B5EF4-FFF2-40B4-BE49-F238E27FC236}">
                <a16:creationId xmlns:a16="http://schemas.microsoft.com/office/drawing/2014/main" id="{11FB0EFA-8840-2CB4-E1F5-05C136935BC8}"/>
              </a:ext>
            </a:extLst>
          </p:cNvPr>
          <p:cNvPicPr>
            <a:picLocks noChangeAspect="1"/>
          </p:cNvPicPr>
          <p:nvPr/>
        </p:nvPicPr>
        <p:blipFill>
          <a:blip r:embed="rId6"/>
          <a:stretch>
            <a:fillRect/>
          </a:stretch>
        </p:blipFill>
        <p:spPr>
          <a:xfrm>
            <a:off x="132220" y="1924200"/>
            <a:ext cx="466920" cy="456879"/>
          </a:xfrm>
          <a:prstGeom prst="rect">
            <a:avLst/>
          </a:prstGeom>
        </p:spPr>
      </p:pic>
      <p:sp>
        <p:nvSpPr>
          <p:cNvPr id="26" name="CuadroTexto 25">
            <a:extLst>
              <a:ext uri="{FF2B5EF4-FFF2-40B4-BE49-F238E27FC236}">
                <a16:creationId xmlns:a16="http://schemas.microsoft.com/office/drawing/2014/main" id="{3D2F6B57-CF68-BD9A-AD0C-7A09C15465F2}"/>
              </a:ext>
            </a:extLst>
          </p:cNvPr>
          <p:cNvSpPr txBox="1"/>
          <p:nvPr/>
        </p:nvSpPr>
        <p:spPr>
          <a:xfrm>
            <a:off x="631908" y="1964098"/>
            <a:ext cx="3204356"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Partiendo de la visión, construir la</a:t>
            </a:r>
            <a:b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b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Estructura de Desglose del Proyecto </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(EDT), </a:t>
            </a:r>
          </a:p>
        </p:txBody>
      </p:sp>
      <p:pic>
        <p:nvPicPr>
          <p:cNvPr id="28" name="Imagen 27">
            <a:extLst>
              <a:ext uri="{FF2B5EF4-FFF2-40B4-BE49-F238E27FC236}">
                <a16:creationId xmlns:a16="http://schemas.microsoft.com/office/drawing/2014/main" id="{4E0ADF3F-C628-5B3D-49C0-C22FFC9C0372}"/>
              </a:ext>
            </a:extLst>
          </p:cNvPr>
          <p:cNvPicPr>
            <a:picLocks noChangeAspect="1"/>
          </p:cNvPicPr>
          <p:nvPr/>
        </p:nvPicPr>
        <p:blipFill>
          <a:blip r:embed="rId7"/>
          <a:stretch>
            <a:fillRect/>
          </a:stretch>
        </p:blipFill>
        <p:spPr>
          <a:xfrm>
            <a:off x="3996927" y="1910247"/>
            <a:ext cx="408802" cy="458657"/>
          </a:xfrm>
          <a:prstGeom prst="rect">
            <a:avLst/>
          </a:prstGeom>
        </p:spPr>
      </p:pic>
      <p:sp>
        <p:nvSpPr>
          <p:cNvPr id="29" name="CuadroTexto 28">
            <a:extLst>
              <a:ext uri="{FF2B5EF4-FFF2-40B4-BE49-F238E27FC236}">
                <a16:creationId xmlns:a16="http://schemas.microsoft.com/office/drawing/2014/main" id="{E8E9C3C1-F813-E91A-3BF2-22C013105A90}"/>
              </a:ext>
            </a:extLst>
          </p:cNvPr>
          <p:cNvSpPr txBox="1"/>
          <p:nvPr/>
        </p:nvSpPr>
        <p:spPr>
          <a:xfrm>
            <a:off x="4405729" y="1919414"/>
            <a:ext cx="2654517"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Completar la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lista de requisitos </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de los paquetes de trabajo de la EDT</a:t>
            </a:r>
          </a:p>
        </p:txBody>
      </p:sp>
      <p:pic>
        <p:nvPicPr>
          <p:cNvPr id="32" name="Imagen 31">
            <a:extLst>
              <a:ext uri="{FF2B5EF4-FFF2-40B4-BE49-F238E27FC236}">
                <a16:creationId xmlns:a16="http://schemas.microsoft.com/office/drawing/2014/main" id="{ACDBCE9F-B441-7405-5857-85BA6112F374}"/>
              </a:ext>
            </a:extLst>
          </p:cNvPr>
          <p:cNvPicPr>
            <a:picLocks noChangeAspect="1"/>
          </p:cNvPicPr>
          <p:nvPr/>
        </p:nvPicPr>
        <p:blipFill>
          <a:blip r:embed="rId8"/>
          <a:stretch>
            <a:fillRect/>
          </a:stretch>
        </p:blipFill>
        <p:spPr>
          <a:xfrm>
            <a:off x="346774" y="2588682"/>
            <a:ext cx="408802" cy="433729"/>
          </a:xfrm>
          <a:prstGeom prst="rect">
            <a:avLst/>
          </a:prstGeom>
        </p:spPr>
      </p:pic>
      <p:sp>
        <p:nvSpPr>
          <p:cNvPr id="33" name="CuadroTexto 32">
            <a:extLst>
              <a:ext uri="{FF2B5EF4-FFF2-40B4-BE49-F238E27FC236}">
                <a16:creationId xmlns:a16="http://schemas.microsoft.com/office/drawing/2014/main" id="{21782C62-FD47-E3EA-8B3D-A807031E9E4F}"/>
              </a:ext>
            </a:extLst>
          </p:cNvPr>
          <p:cNvSpPr txBox="1"/>
          <p:nvPr/>
        </p:nvSpPr>
        <p:spPr>
          <a:xfrm>
            <a:off x="755576" y="2482870"/>
            <a:ext cx="2736400"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Partiendo de la EDT y los requisitos, construir un </a:t>
            </a:r>
            <a:r>
              <a:rPr kumimoji="0" lang="es-UY" sz="1200" b="1" i="1"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cronograma de alto nivel </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(entregables principales, fases, hitos)</a:t>
            </a:r>
          </a:p>
        </p:txBody>
      </p:sp>
      <p:pic>
        <p:nvPicPr>
          <p:cNvPr id="35" name="Imagen 34">
            <a:extLst>
              <a:ext uri="{FF2B5EF4-FFF2-40B4-BE49-F238E27FC236}">
                <a16:creationId xmlns:a16="http://schemas.microsoft.com/office/drawing/2014/main" id="{15D4890F-8814-BF90-9171-D9D59DD7C47D}"/>
              </a:ext>
            </a:extLst>
          </p:cNvPr>
          <p:cNvPicPr>
            <a:picLocks noChangeAspect="1"/>
          </p:cNvPicPr>
          <p:nvPr/>
        </p:nvPicPr>
        <p:blipFill>
          <a:blip r:embed="rId9"/>
          <a:stretch>
            <a:fillRect/>
          </a:stretch>
        </p:blipFill>
        <p:spPr>
          <a:xfrm>
            <a:off x="3982974" y="2587048"/>
            <a:ext cx="420155" cy="444871"/>
          </a:xfrm>
          <a:prstGeom prst="rect">
            <a:avLst/>
          </a:prstGeom>
        </p:spPr>
      </p:pic>
      <p:sp>
        <p:nvSpPr>
          <p:cNvPr id="36" name="CuadroTexto 35">
            <a:extLst>
              <a:ext uri="{FF2B5EF4-FFF2-40B4-BE49-F238E27FC236}">
                <a16:creationId xmlns:a16="http://schemas.microsoft.com/office/drawing/2014/main" id="{BFB1E0D2-523E-5D83-9B21-BDF2D745F342}"/>
              </a:ext>
            </a:extLst>
          </p:cNvPr>
          <p:cNvSpPr txBox="1"/>
          <p:nvPr/>
        </p:nvSpPr>
        <p:spPr>
          <a:xfrm>
            <a:off x="1021421" y="3297809"/>
            <a:ext cx="3591642"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Elaborar planes auxiliares (gestión de riesgos, de comunicaciones, de incidentes, presupuesto, etc.)</a:t>
            </a:r>
          </a:p>
        </p:txBody>
      </p:sp>
      <p:pic>
        <p:nvPicPr>
          <p:cNvPr id="38" name="Imagen 37">
            <a:extLst>
              <a:ext uri="{FF2B5EF4-FFF2-40B4-BE49-F238E27FC236}">
                <a16:creationId xmlns:a16="http://schemas.microsoft.com/office/drawing/2014/main" id="{3635C92F-6E0C-874D-0F67-79ADDC156690}"/>
              </a:ext>
            </a:extLst>
          </p:cNvPr>
          <p:cNvPicPr>
            <a:picLocks noChangeAspect="1"/>
          </p:cNvPicPr>
          <p:nvPr/>
        </p:nvPicPr>
        <p:blipFill>
          <a:blip r:embed="rId10"/>
          <a:stretch>
            <a:fillRect/>
          </a:stretch>
        </p:blipFill>
        <p:spPr>
          <a:xfrm>
            <a:off x="597211" y="3322915"/>
            <a:ext cx="424210" cy="424210"/>
          </a:xfrm>
          <a:prstGeom prst="rect">
            <a:avLst/>
          </a:prstGeom>
        </p:spPr>
      </p:pic>
      <p:sp>
        <p:nvSpPr>
          <p:cNvPr id="39" name="CuadroTexto 38">
            <a:extLst>
              <a:ext uri="{FF2B5EF4-FFF2-40B4-BE49-F238E27FC236}">
                <a16:creationId xmlns:a16="http://schemas.microsoft.com/office/drawing/2014/main" id="{365BE89D-7EFB-4E23-78FC-2852D8791D95}"/>
              </a:ext>
            </a:extLst>
          </p:cNvPr>
          <p:cNvSpPr txBox="1"/>
          <p:nvPr/>
        </p:nvSpPr>
        <p:spPr>
          <a:xfrm>
            <a:off x="4436617" y="2525256"/>
            <a:ext cx="2736401"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Cada equipo de desarrollo de entregables planifica su trabajo (enfoques predictivos o adaptativos)</a:t>
            </a:r>
          </a:p>
        </p:txBody>
      </p:sp>
      <p:pic>
        <p:nvPicPr>
          <p:cNvPr id="41" name="Imagen 40">
            <a:extLst>
              <a:ext uri="{FF2B5EF4-FFF2-40B4-BE49-F238E27FC236}">
                <a16:creationId xmlns:a16="http://schemas.microsoft.com/office/drawing/2014/main" id="{842B102B-5518-183C-1C34-CBAEFF5FC9D4}"/>
              </a:ext>
            </a:extLst>
          </p:cNvPr>
          <p:cNvPicPr>
            <a:picLocks noChangeAspect="1"/>
          </p:cNvPicPr>
          <p:nvPr/>
        </p:nvPicPr>
        <p:blipFill>
          <a:blip r:embed="rId11"/>
          <a:stretch>
            <a:fillRect/>
          </a:stretch>
        </p:blipFill>
        <p:spPr>
          <a:xfrm>
            <a:off x="5580522" y="3349333"/>
            <a:ext cx="448590" cy="424210"/>
          </a:xfrm>
          <a:prstGeom prst="rect">
            <a:avLst/>
          </a:prstGeom>
        </p:spPr>
      </p:pic>
      <p:sp>
        <p:nvSpPr>
          <p:cNvPr id="42" name="CuadroTexto 41">
            <a:extLst>
              <a:ext uri="{FF2B5EF4-FFF2-40B4-BE49-F238E27FC236}">
                <a16:creationId xmlns:a16="http://schemas.microsoft.com/office/drawing/2014/main" id="{F6162535-588F-439B-AC5D-2CC1125186DE}"/>
              </a:ext>
            </a:extLst>
          </p:cNvPr>
          <p:cNvSpPr txBox="1"/>
          <p:nvPr/>
        </p:nvSpPr>
        <p:spPr>
          <a:xfrm>
            <a:off x="6107227" y="3243847"/>
            <a:ext cx="3044883" cy="646331"/>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Iniciar la ejecución y el seguimiento del proyecto (</a:t>
            </a:r>
            <a:r>
              <a:rPr kumimoji="0" lang="es-UY" sz="1200" b="0" i="0" u="none" strike="noStrike" kern="1200" cap="none" spc="0" normalizeH="0" baseline="0" noProof="0" dirty="0" err="1">
                <a:ln>
                  <a:noFill/>
                </a:ln>
                <a:solidFill>
                  <a:srgbClr val="002C68"/>
                </a:solidFill>
                <a:effectLst/>
                <a:uLnTx/>
                <a:uFillTx/>
                <a:latin typeface="Microsoft Sans Serif"/>
                <a:ea typeface="+mn-ea"/>
                <a:cs typeface="Arial" panose="020B0604020202020204" pitchFamily="34" charset="0"/>
              </a:rPr>
              <a:t>kick</a:t>
            </a: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-off, reuniones, retrospectivas, lecciones aprendidas)</a:t>
            </a:r>
          </a:p>
        </p:txBody>
      </p:sp>
      <p:grpSp>
        <p:nvGrpSpPr>
          <p:cNvPr id="49" name="Grupo 48">
            <a:extLst>
              <a:ext uri="{FF2B5EF4-FFF2-40B4-BE49-F238E27FC236}">
                <a16:creationId xmlns:a16="http://schemas.microsoft.com/office/drawing/2014/main" id="{B6A01918-0216-B2ED-CB04-254BA987ABFE}"/>
              </a:ext>
            </a:extLst>
          </p:cNvPr>
          <p:cNvGrpSpPr/>
          <p:nvPr/>
        </p:nvGrpSpPr>
        <p:grpSpPr>
          <a:xfrm>
            <a:off x="5634445" y="4001811"/>
            <a:ext cx="641575" cy="424210"/>
            <a:chOff x="4624776" y="3888649"/>
            <a:chExt cx="797532" cy="474006"/>
          </a:xfrm>
        </p:grpSpPr>
        <p:pic>
          <p:nvPicPr>
            <p:cNvPr id="45" name="Imagen 44">
              <a:extLst>
                <a:ext uri="{FF2B5EF4-FFF2-40B4-BE49-F238E27FC236}">
                  <a16:creationId xmlns:a16="http://schemas.microsoft.com/office/drawing/2014/main" id="{7D55CCBE-32C3-BC87-4E5F-E430B50E76CC}"/>
                </a:ext>
              </a:extLst>
            </p:cNvPr>
            <p:cNvPicPr>
              <a:picLocks noChangeAspect="1"/>
            </p:cNvPicPr>
            <p:nvPr/>
          </p:nvPicPr>
          <p:blipFill>
            <a:blip r:embed="rId3">
              <a:clrChange>
                <a:clrFrom>
                  <a:srgbClr val="FFFFFF"/>
                </a:clrFrom>
                <a:clrTo>
                  <a:srgbClr val="FFFFFF">
                    <a:alpha val="0"/>
                  </a:srgbClr>
                </a:clrTo>
              </a:clrChange>
              <a:biLevel thresh="75000"/>
            </a:blip>
            <a:stretch>
              <a:fillRect/>
            </a:stretch>
          </p:blipFill>
          <p:spPr>
            <a:xfrm>
              <a:off x="4624776" y="3888649"/>
              <a:ext cx="432048" cy="456879"/>
            </a:xfrm>
            <a:prstGeom prst="rect">
              <a:avLst/>
            </a:prstGeom>
          </p:spPr>
        </p:pic>
        <p:pic>
          <p:nvPicPr>
            <p:cNvPr id="44" name="Imagen 43">
              <a:extLst>
                <a:ext uri="{FF2B5EF4-FFF2-40B4-BE49-F238E27FC236}">
                  <a16:creationId xmlns:a16="http://schemas.microsoft.com/office/drawing/2014/main" id="{4B6C2475-CD74-D6EC-4D1F-371E6B766A20}"/>
                </a:ext>
              </a:extLst>
            </p:cNvPr>
            <p:cNvPicPr>
              <a:picLocks noChangeAspect="1"/>
            </p:cNvPicPr>
            <p:nvPr/>
          </p:nvPicPr>
          <p:blipFill>
            <a:blip r:embed="rId12">
              <a:clrChange>
                <a:clrFrom>
                  <a:srgbClr val="FFFFFF"/>
                </a:clrFrom>
                <a:clrTo>
                  <a:srgbClr val="FFFFFF">
                    <a:alpha val="0"/>
                  </a:srgbClr>
                </a:clrTo>
              </a:clrChange>
              <a:biLevel thresh="75000"/>
            </a:blip>
            <a:stretch>
              <a:fillRect/>
            </a:stretch>
          </p:blipFill>
          <p:spPr>
            <a:xfrm>
              <a:off x="4968911" y="3888649"/>
              <a:ext cx="453397" cy="474006"/>
            </a:xfrm>
            <a:prstGeom prst="rect">
              <a:avLst/>
            </a:prstGeom>
          </p:spPr>
        </p:pic>
        <p:sp>
          <p:nvSpPr>
            <p:cNvPr id="46" name="Elipse 45">
              <a:extLst>
                <a:ext uri="{FF2B5EF4-FFF2-40B4-BE49-F238E27FC236}">
                  <a16:creationId xmlns:a16="http://schemas.microsoft.com/office/drawing/2014/main" id="{7459B115-FBC1-E6DD-4FEA-422EF45613A0}"/>
                </a:ext>
              </a:extLst>
            </p:cNvPr>
            <p:cNvSpPr/>
            <p:nvPr/>
          </p:nvSpPr>
          <p:spPr>
            <a:xfrm>
              <a:off x="4965189" y="4011910"/>
              <a:ext cx="91635" cy="216024"/>
            </a:xfrm>
            <a:prstGeom prst="ellipse">
              <a:avLst/>
            </a:prstGeom>
            <a:solidFill>
              <a:srgbClr val="0009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800" b="0" i="0" u="none" strike="noStrike" kern="1200" cap="none" spc="0" normalizeH="0" baseline="0" noProof="0">
                <a:ln>
                  <a:noFill/>
                </a:ln>
                <a:solidFill>
                  <a:srgbClr val="FFFFFF"/>
                </a:solidFill>
                <a:effectLst/>
                <a:uLnTx/>
                <a:uFillTx/>
                <a:latin typeface="Microsoft Sans Serif"/>
                <a:ea typeface="+mn-ea"/>
                <a:cs typeface="+mn-cs"/>
              </a:endParaRPr>
            </a:p>
          </p:txBody>
        </p:sp>
      </p:grpSp>
      <p:sp>
        <p:nvSpPr>
          <p:cNvPr id="47" name="CuadroTexto 46">
            <a:extLst>
              <a:ext uri="{FF2B5EF4-FFF2-40B4-BE49-F238E27FC236}">
                <a16:creationId xmlns:a16="http://schemas.microsoft.com/office/drawing/2014/main" id="{3B67F5C9-3900-3588-6708-E794CC0E9C12}"/>
              </a:ext>
            </a:extLst>
          </p:cNvPr>
          <p:cNvSpPr txBox="1"/>
          <p:nvPr/>
        </p:nvSpPr>
        <p:spPr>
          <a:xfrm>
            <a:off x="6276020" y="4049471"/>
            <a:ext cx="2336702" cy="461665"/>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Finalizar el proyecto (en organismo y en Agesic)</a:t>
            </a:r>
          </a:p>
        </p:txBody>
      </p:sp>
      <p:sp>
        <p:nvSpPr>
          <p:cNvPr id="2" name="Cerrar llave 1">
            <a:extLst>
              <a:ext uri="{FF2B5EF4-FFF2-40B4-BE49-F238E27FC236}">
                <a16:creationId xmlns:a16="http://schemas.microsoft.com/office/drawing/2014/main" id="{C5EECFB0-4B0B-3B8D-3AE5-31D43262F36B}"/>
              </a:ext>
            </a:extLst>
          </p:cNvPr>
          <p:cNvSpPr/>
          <p:nvPr/>
        </p:nvSpPr>
        <p:spPr>
          <a:xfrm>
            <a:off x="7380312" y="267494"/>
            <a:ext cx="360040" cy="1584176"/>
          </a:xfrm>
          <a:prstGeom prst="rightBrace">
            <a:avLst/>
          </a:prstGeom>
          <a:ln w="19050">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UY">
              <a:solidFill>
                <a:srgbClr val="0070C0"/>
              </a:solidFill>
            </a:endParaRPr>
          </a:p>
        </p:txBody>
      </p:sp>
      <p:sp>
        <p:nvSpPr>
          <p:cNvPr id="3" name="CuadroTexto 2">
            <a:extLst>
              <a:ext uri="{FF2B5EF4-FFF2-40B4-BE49-F238E27FC236}">
                <a16:creationId xmlns:a16="http://schemas.microsoft.com/office/drawing/2014/main" id="{E8F2B241-CA96-DCE4-F029-B00FD7822DAF}"/>
              </a:ext>
            </a:extLst>
          </p:cNvPr>
          <p:cNvSpPr txBox="1"/>
          <p:nvPr/>
        </p:nvSpPr>
        <p:spPr>
          <a:xfrm>
            <a:off x="7859712" y="644083"/>
            <a:ext cx="1136308" cy="830997"/>
          </a:xfrm>
          <a:prstGeom prst="rect">
            <a:avLst/>
          </a:prstGeom>
          <a:noFill/>
          <a:ln>
            <a:solidFill>
              <a:srgbClr val="0070C0"/>
            </a:solidFill>
          </a:ln>
        </p:spPr>
        <p:txBody>
          <a:bodyPr wrap="square" rtlCol="0">
            <a:spAutoFit/>
          </a:bodyPr>
          <a:lstStyle/>
          <a:p>
            <a:r>
              <a:rPr lang="es-UY" sz="1200" dirty="0">
                <a:solidFill>
                  <a:srgbClr val="0070C0"/>
                </a:solidFill>
                <a:latin typeface="+mn-lt"/>
              </a:rPr>
              <a:t>Estos puntos se vieron en el módulo 1 del curso</a:t>
            </a:r>
          </a:p>
        </p:txBody>
      </p:sp>
      <p:sp>
        <p:nvSpPr>
          <p:cNvPr id="4" name="CuadroTexto 3">
            <a:extLst>
              <a:ext uri="{FF2B5EF4-FFF2-40B4-BE49-F238E27FC236}">
                <a16:creationId xmlns:a16="http://schemas.microsoft.com/office/drawing/2014/main" id="{E9B3CCE9-18DA-F31A-722D-293F214D174B}"/>
              </a:ext>
            </a:extLst>
          </p:cNvPr>
          <p:cNvSpPr txBox="1"/>
          <p:nvPr/>
        </p:nvSpPr>
        <p:spPr>
          <a:xfrm>
            <a:off x="124471" y="1545726"/>
            <a:ext cx="4488592" cy="276999"/>
          </a:xfrm>
          <a:prstGeom prst="rect">
            <a:avLst/>
          </a:prstGeom>
          <a:noFill/>
          <a:ln>
            <a:solidFill>
              <a:srgbClr val="0070C0"/>
            </a:solidFill>
          </a:ln>
        </p:spPr>
        <p:txBody>
          <a:bodyPr wrap="square" rtlCol="0">
            <a:spAutoFit/>
          </a:bodyPr>
          <a:lstStyle/>
          <a:p>
            <a:r>
              <a:rPr lang="es-UY" sz="1200" dirty="0">
                <a:solidFill>
                  <a:srgbClr val="0070C0"/>
                </a:solidFill>
                <a:latin typeface="+mn-lt"/>
              </a:rPr>
              <a:t>En esta lección avanzaremos con más puntos:</a:t>
            </a:r>
          </a:p>
        </p:txBody>
      </p:sp>
      <p:sp>
        <p:nvSpPr>
          <p:cNvPr id="5" name="CuadroTexto 4">
            <a:extLst>
              <a:ext uri="{FF2B5EF4-FFF2-40B4-BE49-F238E27FC236}">
                <a16:creationId xmlns:a16="http://schemas.microsoft.com/office/drawing/2014/main" id="{C9AFA8BA-87AE-E9CB-EAB0-C5EB7C764B99}"/>
              </a:ext>
            </a:extLst>
          </p:cNvPr>
          <p:cNvSpPr txBox="1"/>
          <p:nvPr/>
        </p:nvSpPr>
        <p:spPr>
          <a:xfrm>
            <a:off x="2943177" y="3816675"/>
            <a:ext cx="2197214" cy="646331"/>
          </a:xfrm>
          <a:prstGeom prst="rect">
            <a:avLst/>
          </a:prstGeom>
          <a:noFill/>
          <a:ln>
            <a:solidFill>
              <a:srgbClr val="0070C0"/>
            </a:solidFill>
          </a:ln>
        </p:spPr>
        <p:txBody>
          <a:bodyPr wrap="square" rtlCol="0">
            <a:spAutoFit/>
          </a:bodyPr>
          <a:lstStyle/>
          <a:p>
            <a:pPr algn="r"/>
            <a:r>
              <a:rPr lang="es-UY" sz="1200" dirty="0">
                <a:solidFill>
                  <a:srgbClr val="0070C0"/>
                </a:solidFill>
                <a:latin typeface="+mn-lt"/>
              </a:rPr>
              <a:t>Los puntos finales los comentaremos en el módulo 3 del curso</a:t>
            </a:r>
          </a:p>
        </p:txBody>
      </p:sp>
      <p:sp>
        <p:nvSpPr>
          <p:cNvPr id="6" name="Cerrar llave 5">
            <a:extLst>
              <a:ext uri="{FF2B5EF4-FFF2-40B4-BE49-F238E27FC236}">
                <a16:creationId xmlns:a16="http://schemas.microsoft.com/office/drawing/2014/main" id="{3DED55A3-21C1-0350-EFB9-1CF66D981B3E}"/>
              </a:ext>
            </a:extLst>
          </p:cNvPr>
          <p:cNvSpPr/>
          <p:nvPr/>
        </p:nvSpPr>
        <p:spPr>
          <a:xfrm flipH="1">
            <a:off x="5274350" y="3300465"/>
            <a:ext cx="364734" cy="1186551"/>
          </a:xfrm>
          <a:prstGeom prst="rightBrace">
            <a:avLst>
              <a:gd name="adj1" fmla="val 8333"/>
              <a:gd name="adj2" fmla="val 50650"/>
            </a:avLst>
          </a:prstGeom>
          <a:ln w="19050">
            <a:solidFill>
              <a:srgbClr val="0070C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UY">
              <a:solidFill>
                <a:srgbClr val="0070C0"/>
              </a:solidFill>
            </a:endParaRPr>
          </a:p>
        </p:txBody>
      </p:sp>
    </p:spTree>
    <p:extLst>
      <p:ext uri="{BB962C8B-B14F-4D97-AF65-F5344CB8AC3E}">
        <p14:creationId xmlns:p14="http://schemas.microsoft.com/office/powerpoint/2010/main" val="188381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500"/>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500"/>
                                        <p:tgtEl>
                                          <p:spTgt spid="2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childTnLst>
                          </p:cTn>
                        </p:par>
                        <p:par>
                          <p:cTn id="58" fill="hold">
                            <p:stCondLst>
                              <p:cond delay="500"/>
                            </p:stCondLst>
                            <p:childTnLst>
                              <p:par>
                                <p:cTn id="59" presetID="10"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500"/>
                                        <p:tgtEl>
                                          <p:spTgt spid="29"/>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500"/>
                                        <p:tgtEl>
                                          <p:spTgt spid="32"/>
                                        </p:tgtEl>
                                      </p:cBhvr>
                                    </p:animEffect>
                                  </p:childTnLst>
                                </p:cTn>
                              </p:par>
                            </p:childTnLst>
                          </p:cTn>
                        </p:par>
                        <p:par>
                          <p:cTn id="67" fill="hold">
                            <p:stCondLst>
                              <p:cond delay="500"/>
                            </p:stCondLst>
                            <p:childTnLst>
                              <p:par>
                                <p:cTn id="68" presetID="10" presetClass="entr" presetSubtype="0"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500"/>
                                        <p:tgtEl>
                                          <p:spTgt spid="33"/>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500"/>
                                        <p:tgtEl>
                                          <p:spTgt spid="35"/>
                                        </p:tgtEl>
                                      </p:cBhvr>
                                    </p:animEffect>
                                  </p:childTnLst>
                                </p:cTn>
                              </p:par>
                            </p:childTnLst>
                          </p:cTn>
                        </p:par>
                        <p:par>
                          <p:cTn id="76" fill="hold">
                            <p:stCondLst>
                              <p:cond delay="500"/>
                            </p:stCondLst>
                            <p:childTnLst>
                              <p:par>
                                <p:cTn id="77" presetID="10"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fade">
                                      <p:cBhvr>
                                        <p:cTn id="84" dur="500"/>
                                        <p:tgtEl>
                                          <p:spTgt spid="38"/>
                                        </p:tgtEl>
                                      </p:cBhvr>
                                    </p:animEffect>
                                  </p:childTnLst>
                                </p:cTn>
                              </p:par>
                            </p:childTnLst>
                          </p:cTn>
                        </p:par>
                        <p:par>
                          <p:cTn id="85" fill="hold">
                            <p:stCondLst>
                              <p:cond delay="500"/>
                            </p:stCondLst>
                            <p:childTnLst>
                              <p:par>
                                <p:cTn id="86" presetID="10" presetClass="entr" presetSubtype="0"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500"/>
                                        <p:tgtEl>
                                          <p:spTgt spid="36"/>
                                        </p:tgtEl>
                                      </p:cBhvr>
                                    </p:animEffect>
                                  </p:childTnLst>
                                </p:cTn>
                              </p:par>
                            </p:childTnLst>
                          </p:cTn>
                        </p:par>
                      </p:childTnLst>
                    </p:cTn>
                  </p:par>
                  <p:par>
                    <p:cTn id="89" fill="hold">
                      <p:stCondLst>
                        <p:cond delay="indefinite"/>
                      </p:stCondLst>
                      <p:childTnLst>
                        <p:par>
                          <p:cTn id="90" fill="hold">
                            <p:stCondLst>
                              <p:cond delay="0"/>
                            </p:stCondLst>
                            <p:childTnLst>
                              <p:par>
                                <p:cTn id="91" presetID="2" presetClass="entr" presetSubtype="8" fill="hold" grpId="0" nodeType="clickEffect">
                                  <p:stCondLst>
                                    <p:cond delay="0"/>
                                  </p:stCondLst>
                                  <p:childTnLst>
                                    <p:set>
                                      <p:cBhvr>
                                        <p:cTn id="92" dur="1" fill="hold">
                                          <p:stCondLst>
                                            <p:cond delay="0"/>
                                          </p:stCondLst>
                                        </p:cTn>
                                        <p:tgtEl>
                                          <p:spTgt spid="5"/>
                                        </p:tgtEl>
                                        <p:attrNameLst>
                                          <p:attrName>style.visibility</p:attrName>
                                        </p:attrNameLst>
                                      </p:cBhvr>
                                      <p:to>
                                        <p:strVal val="visible"/>
                                      </p:to>
                                    </p:set>
                                    <p:anim calcmode="lin" valueType="num">
                                      <p:cBhvr additive="base">
                                        <p:cTn id="93" dur="1500" fill="hold"/>
                                        <p:tgtEl>
                                          <p:spTgt spid="5"/>
                                        </p:tgtEl>
                                        <p:attrNameLst>
                                          <p:attrName>ppt_x</p:attrName>
                                        </p:attrNameLst>
                                      </p:cBhvr>
                                      <p:tavLst>
                                        <p:tav tm="0">
                                          <p:val>
                                            <p:strVal val="0-#ppt_w/2"/>
                                          </p:val>
                                        </p:tav>
                                        <p:tav tm="100000">
                                          <p:val>
                                            <p:strVal val="#ppt_x"/>
                                          </p:val>
                                        </p:tav>
                                      </p:tavLst>
                                    </p:anim>
                                    <p:anim calcmode="lin" valueType="num">
                                      <p:cBhvr additive="base">
                                        <p:cTn id="94" dur="1500" fill="hold"/>
                                        <p:tgtEl>
                                          <p:spTgt spid="5"/>
                                        </p:tgtEl>
                                        <p:attrNameLst>
                                          <p:attrName>ppt_y</p:attrName>
                                        </p:attrNameLst>
                                      </p:cBhvr>
                                      <p:tavLst>
                                        <p:tav tm="0">
                                          <p:val>
                                            <p:strVal val="#ppt_y"/>
                                          </p:val>
                                        </p:tav>
                                        <p:tav tm="100000">
                                          <p:val>
                                            <p:strVal val="#ppt_y"/>
                                          </p:val>
                                        </p:tav>
                                      </p:tavLst>
                                    </p:anim>
                                  </p:childTnLst>
                                </p:cTn>
                              </p:par>
                            </p:childTnLst>
                          </p:cTn>
                        </p:par>
                        <p:par>
                          <p:cTn id="95" fill="hold">
                            <p:stCondLst>
                              <p:cond delay="1500"/>
                            </p:stCondLst>
                            <p:childTnLst>
                              <p:par>
                                <p:cTn id="96" presetID="22" presetClass="entr" presetSubtype="8" fill="hold" grpId="0" nodeType="afterEffect">
                                  <p:stCondLst>
                                    <p:cond delay="0"/>
                                  </p:stCondLst>
                                  <p:childTnLst>
                                    <p:set>
                                      <p:cBhvr>
                                        <p:cTn id="97" dur="1" fill="hold">
                                          <p:stCondLst>
                                            <p:cond delay="0"/>
                                          </p:stCondLst>
                                        </p:cTn>
                                        <p:tgtEl>
                                          <p:spTgt spid="6"/>
                                        </p:tgtEl>
                                        <p:attrNameLst>
                                          <p:attrName>style.visibility</p:attrName>
                                        </p:attrNameLst>
                                      </p:cBhvr>
                                      <p:to>
                                        <p:strVal val="visible"/>
                                      </p:to>
                                    </p:set>
                                    <p:animEffect transition="in" filter="wipe(left)">
                                      <p:cBhvr>
                                        <p:cTn id="98" dur="500"/>
                                        <p:tgtEl>
                                          <p:spTgt spid="6"/>
                                        </p:tgtEl>
                                      </p:cBhvr>
                                    </p:animEffect>
                                  </p:childTnLst>
                                </p:cTn>
                              </p:par>
                            </p:childTnLst>
                          </p:cTn>
                        </p:par>
                        <p:par>
                          <p:cTn id="99" fill="hold">
                            <p:stCondLst>
                              <p:cond delay="2000"/>
                            </p:stCondLst>
                            <p:childTnLst>
                              <p:par>
                                <p:cTn id="100" presetID="10" presetClass="entr" presetSubtype="0" fill="hold" nodeType="after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500"/>
                                        <p:tgtEl>
                                          <p:spTgt spid="41"/>
                                        </p:tgtEl>
                                      </p:cBhvr>
                                    </p:animEffect>
                                  </p:childTnLst>
                                </p:cTn>
                              </p:par>
                            </p:childTnLst>
                          </p:cTn>
                        </p:par>
                        <p:par>
                          <p:cTn id="103" fill="hold">
                            <p:stCondLst>
                              <p:cond delay="2500"/>
                            </p:stCondLst>
                            <p:childTnLst>
                              <p:par>
                                <p:cTn id="104" presetID="10" presetClass="entr" presetSubtype="0" fill="hold" grpId="0" nodeType="afterEffect">
                                  <p:stCondLst>
                                    <p:cond delay="0"/>
                                  </p:stCondLst>
                                  <p:childTnLst>
                                    <p:set>
                                      <p:cBhvr>
                                        <p:cTn id="105" dur="1" fill="hold">
                                          <p:stCondLst>
                                            <p:cond delay="0"/>
                                          </p:stCondLst>
                                        </p:cTn>
                                        <p:tgtEl>
                                          <p:spTgt spid="42"/>
                                        </p:tgtEl>
                                        <p:attrNameLst>
                                          <p:attrName>style.visibility</p:attrName>
                                        </p:attrNameLst>
                                      </p:cBhvr>
                                      <p:to>
                                        <p:strVal val="visible"/>
                                      </p:to>
                                    </p:set>
                                    <p:animEffect transition="in" filter="fade">
                                      <p:cBhvr>
                                        <p:cTn id="106" dur="500"/>
                                        <p:tgtEl>
                                          <p:spTgt spid="42"/>
                                        </p:tgtEl>
                                      </p:cBhvr>
                                    </p:animEffect>
                                  </p:childTnLst>
                                </p:cTn>
                              </p:par>
                            </p:childTnLst>
                          </p:cTn>
                        </p:par>
                        <p:par>
                          <p:cTn id="107" fill="hold">
                            <p:stCondLst>
                              <p:cond delay="3000"/>
                            </p:stCondLst>
                            <p:childTnLst>
                              <p:par>
                                <p:cTn id="108" presetID="10" presetClass="entr" presetSubtype="0" fill="hold" nodeType="afterEffect">
                                  <p:stCondLst>
                                    <p:cond delay="0"/>
                                  </p:stCondLst>
                                  <p:childTnLst>
                                    <p:set>
                                      <p:cBhvr>
                                        <p:cTn id="109" dur="1" fill="hold">
                                          <p:stCondLst>
                                            <p:cond delay="0"/>
                                          </p:stCondLst>
                                        </p:cTn>
                                        <p:tgtEl>
                                          <p:spTgt spid="49"/>
                                        </p:tgtEl>
                                        <p:attrNameLst>
                                          <p:attrName>style.visibility</p:attrName>
                                        </p:attrNameLst>
                                      </p:cBhvr>
                                      <p:to>
                                        <p:strVal val="visible"/>
                                      </p:to>
                                    </p:set>
                                    <p:animEffect transition="in" filter="fade">
                                      <p:cBhvr>
                                        <p:cTn id="110" dur="500"/>
                                        <p:tgtEl>
                                          <p:spTgt spid="49"/>
                                        </p:tgtEl>
                                      </p:cBhvr>
                                    </p:animEffect>
                                  </p:childTnLst>
                                </p:cTn>
                              </p:par>
                            </p:childTnLst>
                          </p:cTn>
                        </p:par>
                        <p:par>
                          <p:cTn id="111" fill="hold">
                            <p:stCondLst>
                              <p:cond delay="3500"/>
                            </p:stCondLst>
                            <p:childTnLst>
                              <p:par>
                                <p:cTn id="112" presetID="10" presetClass="entr" presetSubtype="0" fill="hold" grpId="0" nodeType="afterEffect">
                                  <p:stCondLst>
                                    <p:cond delay="0"/>
                                  </p:stCondLst>
                                  <p:childTnLst>
                                    <p:set>
                                      <p:cBhvr>
                                        <p:cTn id="113" dur="1" fill="hold">
                                          <p:stCondLst>
                                            <p:cond delay="0"/>
                                          </p:stCondLst>
                                        </p:cTn>
                                        <p:tgtEl>
                                          <p:spTgt spid="47"/>
                                        </p:tgtEl>
                                        <p:attrNameLst>
                                          <p:attrName>style.visibility</p:attrName>
                                        </p:attrNameLst>
                                      </p:cBhvr>
                                      <p:to>
                                        <p:strVal val="visible"/>
                                      </p:to>
                                    </p:set>
                                    <p:animEffect transition="in" filter="fade">
                                      <p:cBhvr>
                                        <p:cTn id="11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P spid="23" grpId="0"/>
      <p:bldP spid="26" grpId="0"/>
      <p:bldP spid="29" grpId="0"/>
      <p:bldP spid="33" grpId="0"/>
      <p:bldP spid="36" grpId="0"/>
      <p:bldP spid="39" grpId="0"/>
      <p:bldP spid="42" grpId="0"/>
      <p:bldP spid="47" grpId="0"/>
      <p:bldP spid="2" grpId="0" animBg="1"/>
      <p:bldP spid="3" grpId="0" animBg="1"/>
      <p:bldP spid="4" grpId="0" animBg="1"/>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3">
            <a:extLst>
              <a:ext uri="{FF2B5EF4-FFF2-40B4-BE49-F238E27FC236}">
                <a16:creationId xmlns:a16="http://schemas.microsoft.com/office/drawing/2014/main" id="{CC05F50C-22AB-73B8-EC39-71C25524A95E}"/>
              </a:ext>
            </a:extLst>
          </p:cNvPr>
          <p:cNvSpPr>
            <a:spLocks noGrp="1"/>
          </p:cNvSpPr>
          <p:nvPr>
            <p:ph type="title"/>
          </p:nvPr>
        </p:nvSpPr>
        <p:spPr>
          <a:xfrm>
            <a:off x="179512" y="134767"/>
            <a:ext cx="7427886" cy="435776"/>
          </a:xfrm>
        </p:spPr>
        <p:txBody>
          <a:bodyPr/>
          <a:lstStyle/>
          <a:p>
            <a:r>
              <a:rPr lang="es-UY" dirty="0">
                <a:solidFill>
                  <a:srgbClr val="7030A0"/>
                </a:solidFill>
              </a:rPr>
              <a:t>Construir una EDT (lista de entregables principales)</a:t>
            </a:r>
          </a:p>
        </p:txBody>
      </p:sp>
      <p:sp>
        <p:nvSpPr>
          <p:cNvPr id="4" name="CuadroTexto 3">
            <a:extLst>
              <a:ext uri="{FF2B5EF4-FFF2-40B4-BE49-F238E27FC236}">
                <a16:creationId xmlns:a16="http://schemas.microsoft.com/office/drawing/2014/main" id="{E2824459-9D7B-6EA5-D94B-514CC66B6013}"/>
              </a:ext>
            </a:extLst>
          </p:cNvPr>
          <p:cNvSpPr txBox="1"/>
          <p:nvPr/>
        </p:nvSpPr>
        <p:spPr>
          <a:xfrm>
            <a:off x="211460" y="588255"/>
            <a:ext cx="6263676" cy="523220"/>
          </a:xfrm>
          <a:prstGeom prst="rect">
            <a:avLst/>
          </a:prstGeom>
          <a:solidFill>
            <a:schemeClr val="accent4">
              <a:lumMod val="20000"/>
              <a:lumOff val="80000"/>
            </a:schemeClr>
          </a:solidFill>
        </p:spPr>
        <p:txBody>
          <a:bodyPr wrap="square" rtlCol="0">
            <a:spAutoFit/>
          </a:bodyPr>
          <a:lstStyle/>
          <a:p>
            <a:pPr algn="just"/>
            <a:r>
              <a:rPr lang="es-UY" sz="1400" dirty="0">
                <a:latin typeface="+mn-lt"/>
              </a:rPr>
              <a:t>La  mayoría de los proyectos de Agesic nacen como consecuencia de planes estratégicos y agendas que incluyen compromisos específicos a cumplir.</a:t>
            </a:r>
          </a:p>
        </p:txBody>
      </p:sp>
      <p:sp>
        <p:nvSpPr>
          <p:cNvPr id="7" name="CuadroTexto 6">
            <a:extLst>
              <a:ext uri="{FF2B5EF4-FFF2-40B4-BE49-F238E27FC236}">
                <a16:creationId xmlns:a16="http://schemas.microsoft.com/office/drawing/2014/main" id="{C5BB8564-56BA-AAFD-1F4D-98A928B8CB78}"/>
              </a:ext>
            </a:extLst>
          </p:cNvPr>
          <p:cNvSpPr txBox="1"/>
          <p:nvPr/>
        </p:nvSpPr>
        <p:spPr>
          <a:xfrm>
            <a:off x="815246" y="2831765"/>
            <a:ext cx="3570115" cy="1169551"/>
          </a:xfrm>
          <a:prstGeom prst="rect">
            <a:avLst/>
          </a:prstGeom>
          <a:noFill/>
        </p:spPr>
        <p:txBody>
          <a:bodyPr wrap="square" rtlCol="0">
            <a:spAutoFit/>
          </a:bodyPr>
          <a:lstStyle/>
          <a:p>
            <a:pPr algn="just"/>
            <a:r>
              <a:rPr lang="es-UY" sz="1400" dirty="0">
                <a:latin typeface="+mn-lt"/>
              </a:rPr>
              <a:t>En la </a:t>
            </a:r>
            <a:r>
              <a:rPr lang="es-UY" sz="1400" b="1" i="1" dirty="0">
                <a:latin typeface="+mn-lt"/>
              </a:rPr>
              <a:t>lección 1 – conceptos básicos para proyectos de Agesic- video 2</a:t>
            </a:r>
            <a:r>
              <a:rPr lang="es-UY" sz="1400" dirty="0">
                <a:latin typeface="+mn-lt"/>
              </a:rPr>
              <a:t> se explicó qué era el entregable final y la lista de entregables intermedios que llamamos EDT (Estructura de Desglose del Trabajo) </a:t>
            </a:r>
          </a:p>
        </p:txBody>
      </p:sp>
      <p:sp>
        <p:nvSpPr>
          <p:cNvPr id="2" name="CuadroTexto 1">
            <a:extLst>
              <a:ext uri="{FF2B5EF4-FFF2-40B4-BE49-F238E27FC236}">
                <a16:creationId xmlns:a16="http://schemas.microsoft.com/office/drawing/2014/main" id="{3D4B54FF-E650-1B8E-5BD5-D2455032B98E}"/>
              </a:ext>
            </a:extLst>
          </p:cNvPr>
          <p:cNvSpPr txBox="1"/>
          <p:nvPr/>
        </p:nvSpPr>
        <p:spPr>
          <a:xfrm>
            <a:off x="509079" y="1529564"/>
            <a:ext cx="3384376" cy="738664"/>
          </a:xfrm>
          <a:prstGeom prst="rect">
            <a:avLst/>
          </a:prstGeom>
          <a:noFill/>
        </p:spPr>
        <p:txBody>
          <a:bodyPr wrap="square" rtlCol="0">
            <a:spAutoFit/>
          </a:bodyPr>
          <a:lstStyle/>
          <a:p>
            <a:pPr algn="just"/>
            <a:r>
              <a:rPr lang="es-UY" sz="1400" dirty="0">
                <a:latin typeface="+mn-lt"/>
              </a:rPr>
              <a:t>Por ello, suponemos que ya conocemos el resultado esperado para el proyecto, y por lo tanto, el </a:t>
            </a:r>
            <a:r>
              <a:rPr lang="es-UY" sz="1400" b="1" i="1" dirty="0">
                <a:latin typeface="+mn-lt"/>
              </a:rPr>
              <a:t>entregable final</a:t>
            </a:r>
            <a:r>
              <a:rPr lang="es-UY" sz="1400" dirty="0">
                <a:latin typeface="+mn-lt"/>
              </a:rPr>
              <a:t>. </a:t>
            </a:r>
          </a:p>
        </p:txBody>
      </p:sp>
      <p:grpSp>
        <p:nvGrpSpPr>
          <p:cNvPr id="5" name="Grupo 4">
            <a:extLst>
              <a:ext uri="{FF2B5EF4-FFF2-40B4-BE49-F238E27FC236}">
                <a16:creationId xmlns:a16="http://schemas.microsoft.com/office/drawing/2014/main" id="{4A897FFC-F4B3-802F-0CB9-E816ACFE8B4D}"/>
              </a:ext>
            </a:extLst>
          </p:cNvPr>
          <p:cNvGrpSpPr/>
          <p:nvPr/>
        </p:nvGrpSpPr>
        <p:grpSpPr>
          <a:xfrm>
            <a:off x="4572000" y="1419622"/>
            <a:ext cx="4389189" cy="2928235"/>
            <a:chOff x="4461585" y="1438223"/>
            <a:chExt cx="4389189" cy="2928235"/>
          </a:xfrm>
        </p:grpSpPr>
        <p:sp>
          <p:nvSpPr>
            <p:cNvPr id="9" name="Rectángulo redondeado 1">
              <a:extLst>
                <a:ext uri="{FF2B5EF4-FFF2-40B4-BE49-F238E27FC236}">
                  <a16:creationId xmlns:a16="http://schemas.microsoft.com/office/drawing/2014/main" id="{F32BBA76-2DA4-A682-E213-D01080380088}"/>
                </a:ext>
              </a:extLst>
            </p:cNvPr>
            <p:cNvSpPr/>
            <p:nvPr/>
          </p:nvSpPr>
          <p:spPr>
            <a:xfrm>
              <a:off x="4461585" y="1438223"/>
              <a:ext cx="1296144"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600" b="0" i="0" u="none" strike="noStrike" kern="1200" cap="none" spc="0" normalizeH="0" baseline="0" noProof="0" dirty="0">
                  <a:ln>
                    <a:noFill/>
                  </a:ln>
                  <a:solidFill>
                    <a:srgbClr val="FFFFFF"/>
                  </a:solidFill>
                  <a:effectLst/>
                  <a:uLnTx/>
                  <a:uFillTx/>
                  <a:ea typeface="+mn-ea"/>
                  <a:cs typeface="+mn-cs"/>
                </a:rPr>
                <a:t>Proyecto</a:t>
              </a:r>
            </a:p>
          </p:txBody>
        </p:sp>
        <p:sp>
          <p:nvSpPr>
            <p:cNvPr id="10" name="Flecha: a la derecha 9">
              <a:extLst>
                <a:ext uri="{FF2B5EF4-FFF2-40B4-BE49-F238E27FC236}">
                  <a16:creationId xmlns:a16="http://schemas.microsoft.com/office/drawing/2014/main" id="{D03D0E29-A06F-A854-BB57-DC3B497A7043}"/>
                </a:ext>
              </a:extLst>
            </p:cNvPr>
            <p:cNvSpPr/>
            <p:nvPr/>
          </p:nvSpPr>
          <p:spPr>
            <a:xfrm rot="5400000">
              <a:off x="4924591" y="1892957"/>
              <a:ext cx="370132" cy="261310"/>
            </a:xfrm>
            <a:prstGeom prst="rightArrow">
              <a:avLst/>
            </a:prstGeom>
            <a:solidFill>
              <a:schemeClr val="accent5">
                <a:lumMod val="20000"/>
                <a:lumOff val="8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s-UY" sz="1400" b="0" i="0" u="none" strike="noStrike" kern="1200" cap="none" spc="0" normalizeH="0" baseline="0" noProof="0">
                <a:ln>
                  <a:noFill/>
                </a:ln>
                <a:solidFill>
                  <a:srgbClr val="7030A0"/>
                </a:solidFill>
                <a:effectLst/>
                <a:uLnTx/>
                <a:uFillTx/>
                <a:ea typeface="+mn-ea"/>
                <a:cs typeface="+mn-cs"/>
              </a:endParaRPr>
            </a:p>
          </p:txBody>
        </p:sp>
        <p:sp>
          <p:nvSpPr>
            <p:cNvPr id="14" name="Rectángulo: esquinas superiores cortadas 13">
              <a:extLst>
                <a:ext uri="{FF2B5EF4-FFF2-40B4-BE49-F238E27FC236}">
                  <a16:creationId xmlns:a16="http://schemas.microsoft.com/office/drawing/2014/main" id="{EBF36261-03E0-9BBB-880B-C3615405EDFA}"/>
                </a:ext>
              </a:extLst>
            </p:cNvPr>
            <p:cNvSpPr/>
            <p:nvPr/>
          </p:nvSpPr>
          <p:spPr>
            <a:xfrm>
              <a:off x="6105859" y="2244786"/>
              <a:ext cx="1359629" cy="610058"/>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FFFFFF"/>
                  </a:solidFill>
                  <a:effectLst/>
                  <a:uLnTx/>
                  <a:uFillTx/>
                  <a:ea typeface="+mn-ea"/>
                  <a:cs typeface="+mn-cs"/>
                </a:rPr>
                <a:t>Entregable final</a:t>
              </a:r>
            </a:p>
          </p:txBody>
        </p:sp>
        <p:sp>
          <p:nvSpPr>
            <p:cNvPr id="15" name="Rectángulo: esquina doblada 14">
              <a:extLst>
                <a:ext uri="{FF2B5EF4-FFF2-40B4-BE49-F238E27FC236}">
                  <a16:creationId xmlns:a16="http://schemas.microsoft.com/office/drawing/2014/main" id="{69ED30FE-4F5C-ACCE-1B08-C2DA7DF0CFA3}"/>
                </a:ext>
              </a:extLst>
            </p:cNvPr>
            <p:cNvSpPr/>
            <p:nvPr/>
          </p:nvSpPr>
          <p:spPr>
            <a:xfrm>
              <a:off x="4537001" y="2240308"/>
              <a:ext cx="1220728" cy="610058"/>
            </a:xfrm>
            <a:prstGeom prst="foldedCorner">
              <a:avLst/>
            </a:prstGeom>
            <a:solidFill>
              <a:schemeClr val="accent5">
                <a:lumMod val="20000"/>
                <a:lumOff val="8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7030A0"/>
                  </a:solidFill>
                  <a:effectLst/>
                  <a:uLnTx/>
                  <a:uFillTx/>
                  <a:ea typeface="+mn-ea"/>
                  <a:cs typeface="+mn-cs"/>
                </a:rPr>
                <a:t>Objetivo específico</a:t>
              </a:r>
            </a:p>
          </p:txBody>
        </p:sp>
        <p:cxnSp>
          <p:nvCxnSpPr>
            <p:cNvPr id="16" name="Conector recto de flecha 15">
              <a:extLst>
                <a:ext uri="{FF2B5EF4-FFF2-40B4-BE49-F238E27FC236}">
                  <a16:creationId xmlns:a16="http://schemas.microsoft.com/office/drawing/2014/main" id="{DE2C9E63-7DA3-E4ED-5D44-F2E3A17DB852}"/>
                </a:ext>
              </a:extLst>
            </p:cNvPr>
            <p:cNvCxnSpPr>
              <a:stCxn id="15" idx="3"/>
              <a:endCxn id="14" idx="2"/>
            </p:cNvCxnSpPr>
            <p:nvPr/>
          </p:nvCxnSpPr>
          <p:spPr>
            <a:xfrm>
              <a:off x="5757729" y="2545337"/>
              <a:ext cx="348130" cy="4478"/>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7" name="Rectángulo: esquinas superiores cortadas 16">
              <a:extLst>
                <a:ext uri="{FF2B5EF4-FFF2-40B4-BE49-F238E27FC236}">
                  <a16:creationId xmlns:a16="http://schemas.microsoft.com/office/drawing/2014/main" id="{C3D140EF-7464-C674-BBB1-509A28A602DB}"/>
                </a:ext>
              </a:extLst>
            </p:cNvPr>
            <p:cNvSpPr/>
            <p:nvPr/>
          </p:nvSpPr>
          <p:spPr>
            <a:xfrm>
              <a:off x="5085838" y="3193793"/>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E1</a:t>
              </a:r>
            </a:p>
          </p:txBody>
        </p:sp>
        <p:sp>
          <p:nvSpPr>
            <p:cNvPr id="18" name="Rectángulo: esquinas superiores cortadas 17">
              <a:extLst>
                <a:ext uri="{FF2B5EF4-FFF2-40B4-BE49-F238E27FC236}">
                  <a16:creationId xmlns:a16="http://schemas.microsoft.com/office/drawing/2014/main" id="{C025EC52-6468-15CC-5BF9-A86189C08601}"/>
                </a:ext>
              </a:extLst>
            </p:cNvPr>
            <p:cNvSpPr/>
            <p:nvPr/>
          </p:nvSpPr>
          <p:spPr>
            <a:xfrm>
              <a:off x="6235155" y="3193793"/>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E2</a:t>
              </a:r>
            </a:p>
          </p:txBody>
        </p:sp>
        <p:sp>
          <p:nvSpPr>
            <p:cNvPr id="19" name="Rectángulo: esquinas superiores cortadas 18">
              <a:extLst>
                <a:ext uri="{FF2B5EF4-FFF2-40B4-BE49-F238E27FC236}">
                  <a16:creationId xmlns:a16="http://schemas.microsoft.com/office/drawing/2014/main" id="{8A521840-DBFD-3F7B-7233-1C79E63989BA}"/>
                </a:ext>
              </a:extLst>
            </p:cNvPr>
            <p:cNvSpPr/>
            <p:nvPr/>
          </p:nvSpPr>
          <p:spPr>
            <a:xfrm>
              <a:off x="7212918" y="3193793"/>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E3</a:t>
              </a:r>
            </a:p>
          </p:txBody>
        </p:sp>
        <p:sp>
          <p:nvSpPr>
            <p:cNvPr id="20" name="Rectángulo: esquinas superiores cortadas 19">
              <a:extLst>
                <a:ext uri="{FF2B5EF4-FFF2-40B4-BE49-F238E27FC236}">
                  <a16:creationId xmlns:a16="http://schemas.microsoft.com/office/drawing/2014/main" id="{9997911D-BFAC-1BCA-727A-641B3DD72BCC}"/>
                </a:ext>
              </a:extLst>
            </p:cNvPr>
            <p:cNvSpPr/>
            <p:nvPr/>
          </p:nvSpPr>
          <p:spPr>
            <a:xfrm>
              <a:off x="7344123" y="3911753"/>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E3.2</a:t>
              </a:r>
            </a:p>
          </p:txBody>
        </p:sp>
        <p:sp>
          <p:nvSpPr>
            <p:cNvPr id="21" name="Rectángulo: esquinas superiores cortadas 20">
              <a:extLst>
                <a:ext uri="{FF2B5EF4-FFF2-40B4-BE49-F238E27FC236}">
                  <a16:creationId xmlns:a16="http://schemas.microsoft.com/office/drawing/2014/main" id="{33EFC178-1400-49DD-6B17-5FD962735BD5}"/>
                </a:ext>
              </a:extLst>
            </p:cNvPr>
            <p:cNvSpPr/>
            <p:nvPr/>
          </p:nvSpPr>
          <p:spPr>
            <a:xfrm>
              <a:off x="8228248" y="3906046"/>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E3.3</a:t>
              </a:r>
            </a:p>
          </p:txBody>
        </p:sp>
        <p:sp>
          <p:nvSpPr>
            <p:cNvPr id="22" name="Rectángulo: esquinas superiores cortadas 21">
              <a:extLst>
                <a:ext uri="{FF2B5EF4-FFF2-40B4-BE49-F238E27FC236}">
                  <a16:creationId xmlns:a16="http://schemas.microsoft.com/office/drawing/2014/main" id="{13ECBEBA-3A7A-DAE0-A10D-CF382B8EC4A0}"/>
                </a:ext>
              </a:extLst>
            </p:cNvPr>
            <p:cNvSpPr/>
            <p:nvPr/>
          </p:nvSpPr>
          <p:spPr>
            <a:xfrm>
              <a:off x="4679336" y="3907401"/>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E1.1</a:t>
              </a:r>
            </a:p>
          </p:txBody>
        </p:sp>
        <p:sp>
          <p:nvSpPr>
            <p:cNvPr id="23" name="Rectángulo: esquinas superiores cortadas 22">
              <a:extLst>
                <a:ext uri="{FF2B5EF4-FFF2-40B4-BE49-F238E27FC236}">
                  <a16:creationId xmlns:a16="http://schemas.microsoft.com/office/drawing/2014/main" id="{6C476A83-0FD9-B76B-430B-167C83CC0D38}"/>
                </a:ext>
              </a:extLst>
            </p:cNvPr>
            <p:cNvSpPr/>
            <p:nvPr/>
          </p:nvSpPr>
          <p:spPr>
            <a:xfrm>
              <a:off x="5559325" y="3916371"/>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E1.2</a:t>
              </a:r>
            </a:p>
          </p:txBody>
        </p:sp>
        <p:sp>
          <p:nvSpPr>
            <p:cNvPr id="24" name="Rectángulo: esquinas superiores cortadas 23">
              <a:extLst>
                <a:ext uri="{FF2B5EF4-FFF2-40B4-BE49-F238E27FC236}">
                  <a16:creationId xmlns:a16="http://schemas.microsoft.com/office/drawing/2014/main" id="{82D5E4E2-E4BB-7184-D198-75CBE3D42F4F}"/>
                </a:ext>
              </a:extLst>
            </p:cNvPr>
            <p:cNvSpPr/>
            <p:nvPr/>
          </p:nvSpPr>
          <p:spPr>
            <a:xfrm>
              <a:off x="6475136" y="3901694"/>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E3.1</a:t>
              </a:r>
            </a:p>
          </p:txBody>
        </p:sp>
        <p:cxnSp>
          <p:nvCxnSpPr>
            <p:cNvPr id="25" name="Conector: angular 24">
              <a:extLst>
                <a:ext uri="{FF2B5EF4-FFF2-40B4-BE49-F238E27FC236}">
                  <a16:creationId xmlns:a16="http://schemas.microsoft.com/office/drawing/2014/main" id="{60C2B4A0-5B4B-A85F-D9DC-A44F2FFD2D09}"/>
                </a:ext>
              </a:extLst>
            </p:cNvPr>
            <p:cNvCxnSpPr>
              <a:cxnSpLocks/>
              <a:stCxn id="14" idx="1"/>
              <a:endCxn id="17" idx="3"/>
            </p:cNvCxnSpPr>
            <p:nvPr/>
          </p:nvCxnSpPr>
          <p:spPr>
            <a:xfrm rot="5400000">
              <a:off x="5921914" y="2330032"/>
              <a:ext cx="338949" cy="1388573"/>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Conector: angular 25">
              <a:extLst>
                <a:ext uri="{FF2B5EF4-FFF2-40B4-BE49-F238E27FC236}">
                  <a16:creationId xmlns:a16="http://schemas.microsoft.com/office/drawing/2014/main" id="{076FDF57-E957-7D3B-19AF-B562445CAD4C}"/>
                </a:ext>
              </a:extLst>
            </p:cNvPr>
            <p:cNvCxnSpPr>
              <a:cxnSpLocks/>
              <a:stCxn id="14" idx="1"/>
              <a:endCxn id="18" idx="3"/>
            </p:cNvCxnSpPr>
            <p:nvPr/>
          </p:nvCxnSpPr>
          <p:spPr>
            <a:xfrm rot="5400000">
              <a:off x="6496572" y="2904690"/>
              <a:ext cx="338949" cy="239256"/>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Conector: angular 26">
              <a:extLst>
                <a:ext uri="{FF2B5EF4-FFF2-40B4-BE49-F238E27FC236}">
                  <a16:creationId xmlns:a16="http://schemas.microsoft.com/office/drawing/2014/main" id="{411EE953-0B8E-68E5-3F4A-581D0ECBA264}"/>
                </a:ext>
              </a:extLst>
            </p:cNvPr>
            <p:cNvCxnSpPr>
              <a:cxnSpLocks/>
              <a:stCxn id="14" idx="1"/>
              <a:endCxn id="19" idx="3"/>
            </p:cNvCxnSpPr>
            <p:nvPr/>
          </p:nvCxnSpPr>
          <p:spPr>
            <a:xfrm rot="16200000" flipH="1">
              <a:off x="6985453" y="2655064"/>
              <a:ext cx="338949" cy="738507"/>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Conector: angular 27">
              <a:extLst>
                <a:ext uri="{FF2B5EF4-FFF2-40B4-BE49-F238E27FC236}">
                  <a16:creationId xmlns:a16="http://schemas.microsoft.com/office/drawing/2014/main" id="{F42DC748-C0CC-88F8-D30C-B980632B2AD9}"/>
                </a:ext>
              </a:extLst>
            </p:cNvPr>
            <p:cNvCxnSpPr>
              <a:cxnSpLocks/>
              <a:stCxn id="17" idx="1"/>
              <a:endCxn id="22" idx="3"/>
            </p:cNvCxnSpPr>
            <p:nvPr/>
          </p:nvCxnSpPr>
          <p:spPr>
            <a:xfrm rot="5400000">
              <a:off x="5062090" y="3572389"/>
              <a:ext cx="263521" cy="406502"/>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Conector: angular 28">
              <a:extLst>
                <a:ext uri="{FF2B5EF4-FFF2-40B4-BE49-F238E27FC236}">
                  <a16:creationId xmlns:a16="http://schemas.microsoft.com/office/drawing/2014/main" id="{4E6D8B64-6E3C-A50D-9697-EEDDAFC24154}"/>
                </a:ext>
              </a:extLst>
            </p:cNvPr>
            <p:cNvCxnSpPr>
              <a:cxnSpLocks/>
              <a:stCxn id="17" idx="1"/>
              <a:endCxn id="23" idx="3"/>
            </p:cNvCxnSpPr>
            <p:nvPr/>
          </p:nvCxnSpPr>
          <p:spPr>
            <a:xfrm rot="16200000" flipH="1">
              <a:off x="5497599" y="3543381"/>
              <a:ext cx="272491" cy="473487"/>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Conector: angular 29">
              <a:extLst>
                <a:ext uri="{FF2B5EF4-FFF2-40B4-BE49-F238E27FC236}">
                  <a16:creationId xmlns:a16="http://schemas.microsoft.com/office/drawing/2014/main" id="{279EC8D4-D6C1-31F4-E38B-30AED187331F}"/>
                </a:ext>
              </a:extLst>
            </p:cNvPr>
            <p:cNvCxnSpPr>
              <a:cxnSpLocks/>
              <a:stCxn id="19" idx="1"/>
              <a:endCxn id="21" idx="3"/>
            </p:cNvCxnSpPr>
            <p:nvPr/>
          </p:nvCxnSpPr>
          <p:spPr>
            <a:xfrm rot="16200000" flipH="1">
              <a:off x="7900763" y="3267298"/>
              <a:ext cx="262166" cy="1015330"/>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Conector: angular 30">
              <a:extLst>
                <a:ext uri="{FF2B5EF4-FFF2-40B4-BE49-F238E27FC236}">
                  <a16:creationId xmlns:a16="http://schemas.microsoft.com/office/drawing/2014/main" id="{65FC4466-0AD7-9B7C-F6F8-56B8A4056C6E}"/>
                </a:ext>
              </a:extLst>
            </p:cNvPr>
            <p:cNvCxnSpPr>
              <a:cxnSpLocks/>
              <a:stCxn id="19" idx="1"/>
              <a:endCxn id="20" idx="3"/>
            </p:cNvCxnSpPr>
            <p:nvPr/>
          </p:nvCxnSpPr>
          <p:spPr>
            <a:xfrm rot="16200000" flipH="1">
              <a:off x="7455847" y="3712213"/>
              <a:ext cx="267873" cy="131205"/>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Conector: angular 31">
              <a:extLst>
                <a:ext uri="{FF2B5EF4-FFF2-40B4-BE49-F238E27FC236}">
                  <a16:creationId xmlns:a16="http://schemas.microsoft.com/office/drawing/2014/main" id="{1DE530FC-E1F8-8F0E-53E7-12557FF13E8F}"/>
                </a:ext>
              </a:extLst>
            </p:cNvPr>
            <p:cNvCxnSpPr>
              <a:cxnSpLocks/>
              <a:stCxn id="19" idx="1"/>
              <a:endCxn id="24" idx="3"/>
            </p:cNvCxnSpPr>
            <p:nvPr/>
          </p:nvCxnSpPr>
          <p:spPr>
            <a:xfrm rot="5400000">
              <a:off x="7026383" y="3403896"/>
              <a:ext cx="257814" cy="737782"/>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05408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2000" fill="hold"/>
                                        <p:tgtEl>
                                          <p:spTgt spid="5"/>
                                        </p:tgtEl>
                                        <p:attrNameLst>
                                          <p:attrName>ppt_x</p:attrName>
                                        </p:attrNameLst>
                                      </p:cBhvr>
                                      <p:tavLst>
                                        <p:tav tm="0">
                                          <p:val>
                                            <p:strVal val="#ppt_x"/>
                                          </p:val>
                                        </p:tav>
                                        <p:tav tm="100000">
                                          <p:val>
                                            <p:strVal val="#ppt_x"/>
                                          </p:val>
                                        </p:tav>
                                      </p:tavLst>
                                    </p:anim>
                                    <p:anim calcmode="lin" valueType="num">
                                      <p:cBhvr additive="base">
                                        <p:cTn id="23"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alphaModFix amt="32000"/>
            <a:lum/>
          </a:blip>
          <a:srcRect/>
          <a:tile tx="0" ty="0" sx="100000" sy="100000" flip="none" algn="tl"/>
        </a:blipFill>
        <a:effectLst/>
      </p:bgPr>
    </p:bg>
    <p:spTree>
      <p:nvGrpSpPr>
        <p:cNvPr id="1" name=""/>
        <p:cNvGrpSpPr/>
        <p:nvPr/>
      </p:nvGrpSpPr>
      <p:grpSpPr>
        <a:xfrm>
          <a:off x="0" y="0"/>
          <a:ext cx="0" cy="0"/>
          <a:chOff x="0" y="0"/>
          <a:chExt cx="0" cy="0"/>
        </a:xfrm>
      </p:grpSpPr>
      <p:sp>
        <p:nvSpPr>
          <p:cNvPr id="3" name="Título 3">
            <a:extLst>
              <a:ext uri="{FF2B5EF4-FFF2-40B4-BE49-F238E27FC236}">
                <a16:creationId xmlns:a16="http://schemas.microsoft.com/office/drawing/2014/main" id="{CC05F50C-22AB-73B8-EC39-71C25524A95E}"/>
              </a:ext>
            </a:extLst>
          </p:cNvPr>
          <p:cNvSpPr>
            <a:spLocks noGrp="1"/>
          </p:cNvSpPr>
          <p:nvPr>
            <p:ph type="title"/>
          </p:nvPr>
        </p:nvSpPr>
        <p:spPr>
          <a:xfrm>
            <a:off x="179512" y="134767"/>
            <a:ext cx="7427886" cy="435776"/>
          </a:xfrm>
        </p:spPr>
        <p:txBody>
          <a:bodyPr/>
          <a:lstStyle/>
          <a:p>
            <a:r>
              <a:rPr lang="es-UY" dirty="0">
                <a:solidFill>
                  <a:srgbClr val="7030A0"/>
                </a:solidFill>
              </a:rPr>
              <a:t>Identificar los paquetes de trabajo</a:t>
            </a:r>
          </a:p>
        </p:txBody>
      </p:sp>
      <p:grpSp>
        <p:nvGrpSpPr>
          <p:cNvPr id="4" name="Grupo 3">
            <a:extLst>
              <a:ext uri="{FF2B5EF4-FFF2-40B4-BE49-F238E27FC236}">
                <a16:creationId xmlns:a16="http://schemas.microsoft.com/office/drawing/2014/main" id="{1E5A4E4B-8E3D-E797-F312-6A50C402A896}"/>
              </a:ext>
            </a:extLst>
          </p:cNvPr>
          <p:cNvGrpSpPr/>
          <p:nvPr/>
        </p:nvGrpSpPr>
        <p:grpSpPr>
          <a:xfrm>
            <a:off x="4536092" y="1414183"/>
            <a:ext cx="4171438" cy="2121672"/>
            <a:chOff x="4536092" y="1414183"/>
            <a:chExt cx="4171438" cy="2121672"/>
          </a:xfrm>
        </p:grpSpPr>
        <p:sp>
          <p:nvSpPr>
            <p:cNvPr id="6" name="Rectángulo: esquinas superiores cortadas 5">
              <a:extLst>
                <a:ext uri="{FF2B5EF4-FFF2-40B4-BE49-F238E27FC236}">
                  <a16:creationId xmlns:a16="http://schemas.microsoft.com/office/drawing/2014/main" id="{543D7560-BED7-3A88-C52D-8DF33605B305}"/>
                </a:ext>
              </a:extLst>
            </p:cNvPr>
            <p:cNvSpPr/>
            <p:nvPr/>
          </p:nvSpPr>
          <p:spPr>
            <a:xfrm>
              <a:off x="5962615" y="1414183"/>
              <a:ext cx="1359629" cy="610058"/>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FFFFFF"/>
                  </a:solidFill>
                  <a:effectLst/>
                  <a:uLnTx/>
                  <a:uFillTx/>
                  <a:ea typeface="+mn-ea"/>
                  <a:cs typeface="+mn-cs"/>
                </a:rPr>
                <a:t>Entregable final</a:t>
              </a:r>
            </a:p>
          </p:txBody>
        </p:sp>
        <p:sp>
          <p:nvSpPr>
            <p:cNvPr id="12" name="Rectángulo: esquinas superiores cortadas 11">
              <a:extLst>
                <a:ext uri="{FF2B5EF4-FFF2-40B4-BE49-F238E27FC236}">
                  <a16:creationId xmlns:a16="http://schemas.microsoft.com/office/drawing/2014/main" id="{B3AC43E6-97E7-5419-D0FD-6A23D25682A4}"/>
                </a:ext>
              </a:extLst>
            </p:cNvPr>
            <p:cNvSpPr/>
            <p:nvPr/>
          </p:nvSpPr>
          <p:spPr>
            <a:xfrm>
              <a:off x="4942594" y="2363190"/>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E1</a:t>
              </a:r>
            </a:p>
          </p:txBody>
        </p:sp>
        <p:sp>
          <p:nvSpPr>
            <p:cNvPr id="13" name="Rectángulo: esquinas superiores cortadas 12">
              <a:extLst>
                <a:ext uri="{FF2B5EF4-FFF2-40B4-BE49-F238E27FC236}">
                  <a16:creationId xmlns:a16="http://schemas.microsoft.com/office/drawing/2014/main" id="{8B849FBF-12BC-F352-6957-7C48F9A2DF1D}"/>
                </a:ext>
              </a:extLst>
            </p:cNvPr>
            <p:cNvSpPr/>
            <p:nvPr/>
          </p:nvSpPr>
          <p:spPr>
            <a:xfrm>
              <a:off x="6091911" y="2363190"/>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E2</a:t>
              </a:r>
            </a:p>
          </p:txBody>
        </p:sp>
        <p:sp>
          <p:nvSpPr>
            <p:cNvPr id="33" name="Rectángulo: esquinas superiores cortadas 32">
              <a:extLst>
                <a:ext uri="{FF2B5EF4-FFF2-40B4-BE49-F238E27FC236}">
                  <a16:creationId xmlns:a16="http://schemas.microsoft.com/office/drawing/2014/main" id="{638485B6-0BCE-5246-0C4D-5B855E982CA8}"/>
                </a:ext>
              </a:extLst>
            </p:cNvPr>
            <p:cNvSpPr/>
            <p:nvPr/>
          </p:nvSpPr>
          <p:spPr>
            <a:xfrm>
              <a:off x="7069674" y="2363190"/>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E3</a:t>
              </a:r>
            </a:p>
          </p:txBody>
        </p:sp>
        <p:sp>
          <p:nvSpPr>
            <p:cNvPr id="34" name="Rectángulo: esquinas superiores cortadas 33">
              <a:extLst>
                <a:ext uri="{FF2B5EF4-FFF2-40B4-BE49-F238E27FC236}">
                  <a16:creationId xmlns:a16="http://schemas.microsoft.com/office/drawing/2014/main" id="{781DE315-7A11-CA3D-954E-BA2B11973203}"/>
                </a:ext>
              </a:extLst>
            </p:cNvPr>
            <p:cNvSpPr/>
            <p:nvPr/>
          </p:nvSpPr>
          <p:spPr>
            <a:xfrm>
              <a:off x="7200879" y="3081150"/>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E3.2</a:t>
              </a:r>
            </a:p>
          </p:txBody>
        </p:sp>
        <p:sp>
          <p:nvSpPr>
            <p:cNvPr id="35" name="Rectángulo: esquinas superiores cortadas 34">
              <a:extLst>
                <a:ext uri="{FF2B5EF4-FFF2-40B4-BE49-F238E27FC236}">
                  <a16:creationId xmlns:a16="http://schemas.microsoft.com/office/drawing/2014/main" id="{260567EA-41F0-9995-F19A-E9BA6D5D78DB}"/>
                </a:ext>
              </a:extLst>
            </p:cNvPr>
            <p:cNvSpPr/>
            <p:nvPr/>
          </p:nvSpPr>
          <p:spPr>
            <a:xfrm>
              <a:off x="8085004" y="3075443"/>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E3.3</a:t>
              </a:r>
            </a:p>
          </p:txBody>
        </p:sp>
        <p:sp>
          <p:nvSpPr>
            <p:cNvPr id="36" name="Rectángulo: esquinas superiores cortadas 35">
              <a:extLst>
                <a:ext uri="{FF2B5EF4-FFF2-40B4-BE49-F238E27FC236}">
                  <a16:creationId xmlns:a16="http://schemas.microsoft.com/office/drawing/2014/main" id="{5F887F74-13CF-78F7-4A66-0B8F6CFE7503}"/>
                </a:ext>
              </a:extLst>
            </p:cNvPr>
            <p:cNvSpPr/>
            <p:nvPr/>
          </p:nvSpPr>
          <p:spPr>
            <a:xfrm>
              <a:off x="4536092" y="3076798"/>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E1.1</a:t>
              </a:r>
            </a:p>
          </p:txBody>
        </p:sp>
        <p:sp>
          <p:nvSpPr>
            <p:cNvPr id="37" name="Rectángulo: esquinas superiores cortadas 36">
              <a:extLst>
                <a:ext uri="{FF2B5EF4-FFF2-40B4-BE49-F238E27FC236}">
                  <a16:creationId xmlns:a16="http://schemas.microsoft.com/office/drawing/2014/main" id="{E749D962-15F7-8B24-E57C-51FAAC188FE1}"/>
                </a:ext>
              </a:extLst>
            </p:cNvPr>
            <p:cNvSpPr/>
            <p:nvPr/>
          </p:nvSpPr>
          <p:spPr>
            <a:xfrm>
              <a:off x="5416081" y="3085768"/>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E1.2</a:t>
              </a:r>
            </a:p>
          </p:txBody>
        </p:sp>
        <p:sp>
          <p:nvSpPr>
            <p:cNvPr id="38" name="Rectángulo: esquinas superiores cortadas 37">
              <a:extLst>
                <a:ext uri="{FF2B5EF4-FFF2-40B4-BE49-F238E27FC236}">
                  <a16:creationId xmlns:a16="http://schemas.microsoft.com/office/drawing/2014/main" id="{B300ECBC-7845-1542-B90A-31093C085AEF}"/>
                </a:ext>
              </a:extLst>
            </p:cNvPr>
            <p:cNvSpPr/>
            <p:nvPr/>
          </p:nvSpPr>
          <p:spPr>
            <a:xfrm>
              <a:off x="6331892" y="3071091"/>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E3.1</a:t>
              </a:r>
            </a:p>
          </p:txBody>
        </p:sp>
        <p:cxnSp>
          <p:nvCxnSpPr>
            <p:cNvPr id="39" name="Conector: angular 38">
              <a:extLst>
                <a:ext uri="{FF2B5EF4-FFF2-40B4-BE49-F238E27FC236}">
                  <a16:creationId xmlns:a16="http://schemas.microsoft.com/office/drawing/2014/main" id="{D3B3CB3B-BF48-0310-2592-1C6A09FABBEB}"/>
                </a:ext>
              </a:extLst>
            </p:cNvPr>
            <p:cNvCxnSpPr>
              <a:cxnSpLocks/>
              <a:stCxn id="6" idx="1"/>
              <a:endCxn id="12" idx="3"/>
            </p:cNvCxnSpPr>
            <p:nvPr/>
          </p:nvCxnSpPr>
          <p:spPr>
            <a:xfrm rot="5400000">
              <a:off x="5778670" y="1499429"/>
              <a:ext cx="338949" cy="1388573"/>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Conector: angular 39">
              <a:extLst>
                <a:ext uri="{FF2B5EF4-FFF2-40B4-BE49-F238E27FC236}">
                  <a16:creationId xmlns:a16="http://schemas.microsoft.com/office/drawing/2014/main" id="{C383184C-02CC-1B64-60ED-2E34C967972F}"/>
                </a:ext>
              </a:extLst>
            </p:cNvPr>
            <p:cNvCxnSpPr>
              <a:cxnSpLocks/>
              <a:stCxn id="6" idx="1"/>
              <a:endCxn id="13" idx="3"/>
            </p:cNvCxnSpPr>
            <p:nvPr/>
          </p:nvCxnSpPr>
          <p:spPr>
            <a:xfrm rot="5400000">
              <a:off x="6353328" y="2074087"/>
              <a:ext cx="338949" cy="239256"/>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Conector: angular 40">
              <a:extLst>
                <a:ext uri="{FF2B5EF4-FFF2-40B4-BE49-F238E27FC236}">
                  <a16:creationId xmlns:a16="http://schemas.microsoft.com/office/drawing/2014/main" id="{B510A1B6-DA60-70D5-4B4B-3D88646C9DD7}"/>
                </a:ext>
              </a:extLst>
            </p:cNvPr>
            <p:cNvCxnSpPr>
              <a:cxnSpLocks/>
              <a:stCxn id="6" idx="1"/>
              <a:endCxn id="33" idx="3"/>
            </p:cNvCxnSpPr>
            <p:nvPr/>
          </p:nvCxnSpPr>
          <p:spPr>
            <a:xfrm rot="16200000" flipH="1">
              <a:off x="6842209" y="1824461"/>
              <a:ext cx="338949" cy="738507"/>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Conector: angular 41">
              <a:extLst>
                <a:ext uri="{FF2B5EF4-FFF2-40B4-BE49-F238E27FC236}">
                  <a16:creationId xmlns:a16="http://schemas.microsoft.com/office/drawing/2014/main" id="{ADBD3B16-656C-0F62-A58B-CE5692929F8B}"/>
                </a:ext>
              </a:extLst>
            </p:cNvPr>
            <p:cNvCxnSpPr>
              <a:cxnSpLocks/>
              <a:stCxn id="12" idx="1"/>
              <a:endCxn id="36" idx="3"/>
            </p:cNvCxnSpPr>
            <p:nvPr/>
          </p:nvCxnSpPr>
          <p:spPr>
            <a:xfrm rot="5400000">
              <a:off x="4918846" y="2741786"/>
              <a:ext cx="263521" cy="406502"/>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Conector: angular 42">
              <a:extLst>
                <a:ext uri="{FF2B5EF4-FFF2-40B4-BE49-F238E27FC236}">
                  <a16:creationId xmlns:a16="http://schemas.microsoft.com/office/drawing/2014/main" id="{A32F4E99-513F-3EAD-B3FF-0C85D26B08DF}"/>
                </a:ext>
              </a:extLst>
            </p:cNvPr>
            <p:cNvCxnSpPr>
              <a:cxnSpLocks/>
              <a:stCxn id="12" idx="1"/>
              <a:endCxn id="37" idx="3"/>
            </p:cNvCxnSpPr>
            <p:nvPr/>
          </p:nvCxnSpPr>
          <p:spPr>
            <a:xfrm rot="16200000" flipH="1">
              <a:off x="5354355" y="2712778"/>
              <a:ext cx="272491" cy="473487"/>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Conector: angular 43">
              <a:extLst>
                <a:ext uri="{FF2B5EF4-FFF2-40B4-BE49-F238E27FC236}">
                  <a16:creationId xmlns:a16="http://schemas.microsoft.com/office/drawing/2014/main" id="{EB0B7914-198E-3745-6BFC-715C7AD4CAFC}"/>
                </a:ext>
              </a:extLst>
            </p:cNvPr>
            <p:cNvCxnSpPr>
              <a:cxnSpLocks/>
              <a:stCxn id="33" idx="1"/>
              <a:endCxn id="35" idx="3"/>
            </p:cNvCxnSpPr>
            <p:nvPr/>
          </p:nvCxnSpPr>
          <p:spPr>
            <a:xfrm rot="16200000" flipH="1">
              <a:off x="7757519" y="2436695"/>
              <a:ext cx="262166" cy="1015330"/>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Conector: angular 44">
              <a:extLst>
                <a:ext uri="{FF2B5EF4-FFF2-40B4-BE49-F238E27FC236}">
                  <a16:creationId xmlns:a16="http://schemas.microsoft.com/office/drawing/2014/main" id="{57066F66-5D55-73CD-A913-A057E3EC4BBF}"/>
                </a:ext>
              </a:extLst>
            </p:cNvPr>
            <p:cNvCxnSpPr>
              <a:cxnSpLocks/>
              <a:stCxn id="33" idx="1"/>
              <a:endCxn id="34" idx="3"/>
            </p:cNvCxnSpPr>
            <p:nvPr/>
          </p:nvCxnSpPr>
          <p:spPr>
            <a:xfrm rot="16200000" flipH="1">
              <a:off x="7312603" y="2881610"/>
              <a:ext cx="267873" cy="131205"/>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Conector: angular 45">
              <a:extLst>
                <a:ext uri="{FF2B5EF4-FFF2-40B4-BE49-F238E27FC236}">
                  <a16:creationId xmlns:a16="http://schemas.microsoft.com/office/drawing/2014/main" id="{C135CEFD-B745-0B20-E192-7B1C10C99F20}"/>
                </a:ext>
              </a:extLst>
            </p:cNvPr>
            <p:cNvCxnSpPr>
              <a:cxnSpLocks/>
              <a:stCxn id="33" idx="1"/>
              <a:endCxn id="38" idx="3"/>
            </p:cNvCxnSpPr>
            <p:nvPr/>
          </p:nvCxnSpPr>
          <p:spPr>
            <a:xfrm rot="5400000">
              <a:off x="6883139" y="2573293"/>
              <a:ext cx="257814" cy="737782"/>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47" name="Rectángulo: esquinas superiores cortadas 46">
            <a:extLst>
              <a:ext uri="{FF2B5EF4-FFF2-40B4-BE49-F238E27FC236}">
                <a16:creationId xmlns:a16="http://schemas.microsoft.com/office/drawing/2014/main" id="{E18CE5FD-5749-612A-759E-A69FFDA7BC10}"/>
              </a:ext>
            </a:extLst>
          </p:cNvPr>
          <p:cNvSpPr/>
          <p:nvPr/>
        </p:nvSpPr>
        <p:spPr>
          <a:xfrm>
            <a:off x="5423925" y="3098140"/>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E1.2</a:t>
            </a:r>
          </a:p>
        </p:txBody>
      </p:sp>
      <p:sp>
        <p:nvSpPr>
          <p:cNvPr id="48" name="Rectángulo: esquinas superiores cortadas 47">
            <a:extLst>
              <a:ext uri="{FF2B5EF4-FFF2-40B4-BE49-F238E27FC236}">
                <a16:creationId xmlns:a16="http://schemas.microsoft.com/office/drawing/2014/main" id="{08F7A265-004E-A27A-B359-8503880E7797}"/>
              </a:ext>
            </a:extLst>
          </p:cNvPr>
          <p:cNvSpPr/>
          <p:nvPr/>
        </p:nvSpPr>
        <p:spPr>
          <a:xfrm>
            <a:off x="4531672" y="3081149"/>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UY" sz="1200" dirty="0">
                <a:solidFill>
                  <a:srgbClr val="FFFFFF"/>
                </a:solidFill>
              </a:rPr>
              <a:t>E1.1</a:t>
            </a:r>
          </a:p>
        </p:txBody>
      </p:sp>
      <p:sp>
        <p:nvSpPr>
          <p:cNvPr id="49" name="Rectángulo: esquinas superiores cortadas 48">
            <a:extLst>
              <a:ext uri="{FF2B5EF4-FFF2-40B4-BE49-F238E27FC236}">
                <a16:creationId xmlns:a16="http://schemas.microsoft.com/office/drawing/2014/main" id="{A5FB4063-C2B1-51A7-C629-BF05E0B5A376}"/>
              </a:ext>
            </a:extLst>
          </p:cNvPr>
          <p:cNvSpPr/>
          <p:nvPr/>
        </p:nvSpPr>
        <p:spPr>
          <a:xfrm>
            <a:off x="6087823" y="2363189"/>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UY" sz="1200" dirty="0">
                <a:solidFill>
                  <a:srgbClr val="FFFFFF"/>
                </a:solidFill>
              </a:rPr>
              <a:t>E2</a:t>
            </a:r>
          </a:p>
        </p:txBody>
      </p:sp>
      <p:sp>
        <p:nvSpPr>
          <p:cNvPr id="50" name="Rectángulo: esquinas superiores cortadas 49">
            <a:extLst>
              <a:ext uri="{FF2B5EF4-FFF2-40B4-BE49-F238E27FC236}">
                <a16:creationId xmlns:a16="http://schemas.microsoft.com/office/drawing/2014/main" id="{63FC359D-7D7E-B3A4-A3CD-FD594FF69FA1}"/>
              </a:ext>
            </a:extLst>
          </p:cNvPr>
          <p:cNvSpPr/>
          <p:nvPr/>
        </p:nvSpPr>
        <p:spPr>
          <a:xfrm>
            <a:off x="7208448" y="3091810"/>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UY" sz="1200" dirty="0">
                <a:solidFill>
                  <a:srgbClr val="FFFFFF"/>
                </a:solidFill>
              </a:rPr>
              <a:t>E3.2</a:t>
            </a:r>
          </a:p>
        </p:txBody>
      </p:sp>
      <p:sp>
        <p:nvSpPr>
          <p:cNvPr id="51" name="Rectángulo: esquinas superiores cortadas 50">
            <a:extLst>
              <a:ext uri="{FF2B5EF4-FFF2-40B4-BE49-F238E27FC236}">
                <a16:creationId xmlns:a16="http://schemas.microsoft.com/office/drawing/2014/main" id="{25CE4208-A309-3DFB-0FCB-696B7E9ACFD1}"/>
              </a:ext>
            </a:extLst>
          </p:cNvPr>
          <p:cNvSpPr/>
          <p:nvPr/>
        </p:nvSpPr>
        <p:spPr>
          <a:xfrm>
            <a:off x="8077435" y="3066791"/>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UY" sz="1200" dirty="0">
                <a:solidFill>
                  <a:srgbClr val="FFFFFF"/>
                </a:solidFill>
              </a:rPr>
              <a:t>E3.3</a:t>
            </a:r>
          </a:p>
        </p:txBody>
      </p:sp>
      <p:sp>
        <p:nvSpPr>
          <p:cNvPr id="52" name="Rectángulo: esquinas superiores cortadas 51">
            <a:extLst>
              <a:ext uri="{FF2B5EF4-FFF2-40B4-BE49-F238E27FC236}">
                <a16:creationId xmlns:a16="http://schemas.microsoft.com/office/drawing/2014/main" id="{5FC280BE-9D03-6E4C-ED0F-5915A4B4B03B}"/>
              </a:ext>
            </a:extLst>
          </p:cNvPr>
          <p:cNvSpPr/>
          <p:nvPr/>
        </p:nvSpPr>
        <p:spPr>
          <a:xfrm>
            <a:off x="6342067" y="3081540"/>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UY" sz="1200" dirty="0">
                <a:solidFill>
                  <a:srgbClr val="FFFFFF"/>
                </a:solidFill>
              </a:rPr>
              <a:t>E3.1</a:t>
            </a:r>
          </a:p>
        </p:txBody>
      </p:sp>
      <p:sp>
        <p:nvSpPr>
          <p:cNvPr id="54" name="CuadroTexto 53">
            <a:extLst>
              <a:ext uri="{FF2B5EF4-FFF2-40B4-BE49-F238E27FC236}">
                <a16:creationId xmlns:a16="http://schemas.microsoft.com/office/drawing/2014/main" id="{4747E1F2-62BB-B2D1-91E4-94B8F69566E4}"/>
              </a:ext>
            </a:extLst>
          </p:cNvPr>
          <p:cNvSpPr txBox="1"/>
          <p:nvPr/>
        </p:nvSpPr>
        <p:spPr>
          <a:xfrm>
            <a:off x="115924" y="606490"/>
            <a:ext cx="5680212" cy="738664"/>
          </a:xfrm>
          <a:prstGeom prst="rect">
            <a:avLst/>
          </a:prstGeom>
          <a:noFill/>
        </p:spPr>
        <p:txBody>
          <a:bodyPr wrap="square" rtlCol="0">
            <a:spAutoFit/>
          </a:bodyPr>
          <a:lstStyle/>
          <a:p>
            <a:pPr>
              <a:spcAft>
                <a:spcPts val="1200"/>
              </a:spcAft>
            </a:pPr>
            <a:r>
              <a:rPr lang="es-UY" sz="1400" dirty="0">
                <a:latin typeface="+mj-lt"/>
              </a:rPr>
              <a:t>Una vez construida la EDT, podemos observar que los </a:t>
            </a:r>
            <a:r>
              <a:rPr lang="es-UY" sz="1400" b="1" i="1" dirty="0">
                <a:latin typeface="+mj-lt"/>
              </a:rPr>
              <a:t>entregables más inferiores </a:t>
            </a:r>
            <a:r>
              <a:rPr lang="es-UY" sz="1400" i="1" u="sng" dirty="0">
                <a:latin typeface="+mj-lt"/>
              </a:rPr>
              <a:t>son los que realmente hay que construir</a:t>
            </a:r>
            <a:r>
              <a:rPr lang="es-UY" sz="1400" i="1" dirty="0">
                <a:latin typeface="+mj-lt"/>
              </a:rPr>
              <a:t>,</a:t>
            </a:r>
            <a:r>
              <a:rPr lang="es-UY" sz="1400" dirty="0">
                <a:latin typeface="+mj-lt"/>
              </a:rPr>
              <a:t> puesto que los niveles superiores se crean a partir de los inferiores</a:t>
            </a:r>
          </a:p>
        </p:txBody>
      </p:sp>
      <p:grpSp>
        <p:nvGrpSpPr>
          <p:cNvPr id="55" name="Grupo 54">
            <a:extLst>
              <a:ext uri="{FF2B5EF4-FFF2-40B4-BE49-F238E27FC236}">
                <a16:creationId xmlns:a16="http://schemas.microsoft.com/office/drawing/2014/main" id="{9BA98314-2043-815E-702C-0FBC5D3D4D91}"/>
              </a:ext>
            </a:extLst>
          </p:cNvPr>
          <p:cNvGrpSpPr/>
          <p:nvPr/>
        </p:nvGrpSpPr>
        <p:grpSpPr>
          <a:xfrm>
            <a:off x="1314254" y="3112321"/>
            <a:ext cx="2393976" cy="867643"/>
            <a:chOff x="5741706" y="2696777"/>
            <a:chExt cx="2430695" cy="867643"/>
          </a:xfrm>
        </p:grpSpPr>
        <p:sp>
          <p:nvSpPr>
            <p:cNvPr id="56" name="Rectángulo: esquinas redondeadas 55">
              <a:extLst>
                <a:ext uri="{FF2B5EF4-FFF2-40B4-BE49-F238E27FC236}">
                  <a16:creationId xmlns:a16="http://schemas.microsoft.com/office/drawing/2014/main" id="{D6ACEB41-EA1F-2502-CBCC-84DDCB08C929}"/>
                </a:ext>
              </a:extLst>
            </p:cNvPr>
            <p:cNvSpPr/>
            <p:nvPr/>
          </p:nvSpPr>
          <p:spPr>
            <a:xfrm>
              <a:off x="5741706" y="2696777"/>
              <a:ext cx="2430694" cy="867643"/>
            </a:xfrm>
            <a:prstGeom prst="roundRect">
              <a:avLst/>
            </a:prstGeom>
            <a:solidFill>
              <a:schemeClr val="accent4">
                <a:lumMod val="20000"/>
                <a:lumOff val="80000"/>
              </a:schemeClr>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57" name="CuadroTexto 56">
              <a:extLst>
                <a:ext uri="{FF2B5EF4-FFF2-40B4-BE49-F238E27FC236}">
                  <a16:creationId xmlns:a16="http://schemas.microsoft.com/office/drawing/2014/main" id="{F10FB680-145D-6A4D-F202-F1EA8363845F}"/>
                </a:ext>
              </a:extLst>
            </p:cNvPr>
            <p:cNvSpPr txBox="1"/>
            <p:nvPr/>
          </p:nvSpPr>
          <p:spPr>
            <a:xfrm>
              <a:off x="5868546" y="2755086"/>
              <a:ext cx="2303855" cy="692497"/>
            </a:xfrm>
            <a:prstGeom prst="rect">
              <a:avLst/>
            </a:prstGeom>
            <a:noFill/>
          </p:spPr>
          <p:txBody>
            <a:bodyPr wrap="square" rtlCol="0">
              <a:spAutoFit/>
            </a:bodyPr>
            <a:lstStyle/>
            <a:p>
              <a:pPr>
                <a:spcAft>
                  <a:spcPts val="1200"/>
                </a:spcAft>
              </a:pPr>
              <a:r>
                <a:rPr lang="es-UY" sz="1300" dirty="0">
                  <a:latin typeface="+mj-lt"/>
                </a:rPr>
                <a:t>A estos entregables más inferiores los llamaremos </a:t>
              </a:r>
              <a:r>
                <a:rPr lang="es-UY" sz="1300" b="1" i="1" dirty="0">
                  <a:solidFill>
                    <a:srgbClr val="0070C0"/>
                  </a:solidFill>
                  <a:latin typeface="+mj-lt"/>
                </a:rPr>
                <a:t>PAQUETES DE TRABAJO</a:t>
              </a:r>
            </a:p>
          </p:txBody>
        </p:sp>
      </p:grpSp>
    </p:spTree>
    <p:extLst>
      <p:ext uri="{BB962C8B-B14F-4D97-AF65-F5344CB8AC3E}">
        <p14:creationId xmlns:p14="http://schemas.microsoft.com/office/powerpoint/2010/main" val="3590358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1499"/>
                                          </p:stCondLst>
                                        </p:cTn>
                                        <p:tgtEl>
                                          <p:spTgt spid="54"/>
                                        </p:tgtEl>
                                        <p:attrNameLst>
                                          <p:attrName>style.visibility</p:attrName>
                                        </p:attrNameLst>
                                      </p:cBhvr>
                                      <p:to>
                                        <p:strVal val="visible"/>
                                      </p:to>
                                    </p:set>
                                  </p:childTnLst>
                                </p:cTn>
                              </p:par>
                            </p:childTnLst>
                          </p:cTn>
                        </p:par>
                        <p:par>
                          <p:cTn id="7" fill="hold">
                            <p:stCondLst>
                              <p:cond delay="1500"/>
                            </p:stCondLst>
                            <p:childTnLst>
                              <p:par>
                                <p:cTn id="8" presetID="10" presetClass="entr" presetSubtype="0" fill="hold"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48"/>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childTnLst>
                                </p:cTn>
                              </p:par>
                            </p:childTnLst>
                          </p:cTn>
                        </p:par>
                        <p:par>
                          <p:cTn id="24" fill="hold">
                            <p:stCondLst>
                              <p:cond delay="0"/>
                            </p:stCondLst>
                            <p:childTnLst>
                              <p:par>
                                <p:cTn id="25" presetID="1" presetClass="entr" presetSubtype="0" fill="hold" grpId="0" nodeType="after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par>
                          <p:cTn id="27" fill="hold">
                            <p:stCondLst>
                              <p:cond delay="0"/>
                            </p:stCondLst>
                            <p:childTnLst>
                              <p:par>
                                <p:cTn id="28" presetID="1" presetClass="entr" presetSubtype="0" fill="hold" grpId="0" nodeType="afterEffect">
                                  <p:stCondLst>
                                    <p:cond delay="0"/>
                                  </p:stCondLst>
                                  <p:childTnLst>
                                    <p:set>
                                      <p:cBhvr>
                                        <p:cTn id="29" dur="1" fill="hold">
                                          <p:stCondLst>
                                            <p:cond delay="0"/>
                                          </p:stCondLst>
                                        </p:cTn>
                                        <p:tgtEl>
                                          <p:spTgt spid="5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55"/>
                                        </p:tgtEl>
                                        <p:attrNameLst>
                                          <p:attrName>style.visibility</p:attrName>
                                        </p:attrNameLst>
                                      </p:cBhvr>
                                      <p:to>
                                        <p:strVal val="visible"/>
                                      </p:to>
                                    </p:set>
                                    <p:anim calcmode="lin" valueType="num">
                                      <p:cBhvr additive="base">
                                        <p:cTn id="34" dur="500" fill="hold"/>
                                        <p:tgtEl>
                                          <p:spTgt spid="55"/>
                                        </p:tgtEl>
                                        <p:attrNameLst>
                                          <p:attrName>ppt_x</p:attrName>
                                        </p:attrNameLst>
                                      </p:cBhvr>
                                      <p:tavLst>
                                        <p:tav tm="0">
                                          <p:val>
                                            <p:strVal val="#ppt_x"/>
                                          </p:val>
                                        </p:tav>
                                        <p:tav tm="100000">
                                          <p:val>
                                            <p:strVal val="#ppt_x"/>
                                          </p:val>
                                        </p:tav>
                                      </p:tavLst>
                                    </p:anim>
                                    <p:anim calcmode="lin" valueType="num">
                                      <p:cBhvr additive="base">
                                        <p:cTn id="35"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una sola esquina cortada 21">
            <a:extLst>
              <a:ext uri="{FF2B5EF4-FFF2-40B4-BE49-F238E27FC236}">
                <a16:creationId xmlns:a16="http://schemas.microsoft.com/office/drawing/2014/main" id="{40AC6701-A1D2-86C6-EFFC-85F77B6EF47A}"/>
              </a:ext>
            </a:extLst>
          </p:cNvPr>
          <p:cNvSpPr/>
          <p:nvPr/>
        </p:nvSpPr>
        <p:spPr>
          <a:xfrm>
            <a:off x="251853" y="1455147"/>
            <a:ext cx="3572533" cy="2880860"/>
          </a:xfrm>
          <a:prstGeom prst="snip1Rect">
            <a:avLst/>
          </a:prstGeom>
          <a:solidFill>
            <a:schemeClr val="accent6">
              <a:lumMod val="20000"/>
              <a:lumOff val="80000"/>
            </a:schemeClr>
          </a:solidFill>
          <a:ln w="31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3" name="Título 3">
            <a:extLst>
              <a:ext uri="{FF2B5EF4-FFF2-40B4-BE49-F238E27FC236}">
                <a16:creationId xmlns:a16="http://schemas.microsoft.com/office/drawing/2014/main" id="{CC05F50C-22AB-73B8-EC39-71C25524A95E}"/>
              </a:ext>
            </a:extLst>
          </p:cNvPr>
          <p:cNvSpPr>
            <a:spLocks noGrp="1"/>
          </p:cNvSpPr>
          <p:nvPr>
            <p:ph type="title"/>
          </p:nvPr>
        </p:nvSpPr>
        <p:spPr>
          <a:xfrm>
            <a:off x="179512" y="134767"/>
            <a:ext cx="7427886" cy="435776"/>
          </a:xfrm>
        </p:spPr>
        <p:txBody>
          <a:bodyPr/>
          <a:lstStyle/>
          <a:p>
            <a:r>
              <a:rPr lang="es-UY" dirty="0">
                <a:solidFill>
                  <a:srgbClr val="7030A0"/>
                </a:solidFill>
              </a:rPr>
              <a:t>Definir datos para los paquetes de trabajo</a:t>
            </a:r>
          </a:p>
        </p:txBody>
      </p:sp>
      <p:sp>
        <p:nvSpPr>
          <p:cNvPr id="6" name="Rectángulo: esquinas superiores cortadas 5">
            <a:extLst>
              <a:ext uri="{FF2B5EF4-FFF2-40B4-BE49-F238E27FC236}">
                <a16:creationId xmlns:a16="http://schemas.microsoft.com/office/drawing/2014/main" id="{543D7560-BED7-3A88-C52D-8DF33605B305}"/>
              </a:ext>
            </a:extLst>
          </p:cNvPr>
          <p:cNvSpPr/>
          <p:nvPr/>
        </p:nvSpPr>
        <p:spPr>
          <a:xfrm>
            <a:off x="5962615" y="1414183"/>
            <a:ext cx="1359629" cy="610058"/>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400" b="0" i="0" u="none" strike="noStrike" kern="1200" cap="none" spc="0" normalizeH="0" baseline="0" noProof="0" dirty="0">
                <a:ln>
                  <a:noFill/>
                </a:ln>
                <a:solidFill>
                  <a:srgbClr val="FFFFFF"/>
                </a:solidFill>
                <a:effectLst/>
                <a:uLnTx/>
                <a:uFillTx/>
                <a:ea typeface="+mn-ea"/>
                <a:cs typeface="+mn-cs"/>
              </a:rPr>
              <a:t>Entregable final</a:t>
            </a:r>
          </a:p>
        </p:txBody>
      </p:sp>
      <p:sp>
        <p:nvSpPr>
          <p:cNvPr id="12" name="Rectángulo: esquinas superiores cortadas 11">
            <a:extLst>
              <a:ext uri="{FF2B5EF4-FFF2-40B4-BE49-F238E27FC236}">
                <a16:creationId xmlns:a16="http://schemas.microsoft.com/office/drawing/2014/main" id="{B3AC43E6-97E7-5419-D0FD-6A23D25682A4}"/>
              </a:ext>
            </a:extLst>
          </p:cNvPr>
          <p:cNvSpPr/>
          <p:nvPr/>
        </p:nvSpPr>
        <p:spPr>
          <a:xfrm>
            <a:off x="4942594" y="2363190"/>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E1</a:t>
            </a:r>
          </a:p>
        </p:txBody>
      </p:sp>
      <p:sp>
        <p:nvSpPr>
          <p:cNvPr id="13" name="Rectángulo: esquinas superiores cortadas 12">
            <a:extLst>
              <a:ext uri="{FF2B5EF4-FFF2-40B4-BE49-F238E27FC236}">
                <a16:creationId xmlns:a16="http://schemas.microsoft.com/office/drawing/2014/main" id="{8B849FBF-12BC-F352-6957-7C48F9A2DF1D}"/>
              </a:ext>
            </a:extLst>
          </p:cNvPr>
          <p:cNvSpPr/>
          <p:nvPr/>
        </p:nvSpPr>
        <p:spPr>
          <a:xfrm>
            <a:off x="6091911" y="2363190"/>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E2</a:t>
            </a:r>
          </a:p>
        </p:txBody>
      </p:sp>
      <p:sp>
        <p:nvSpPr>
          <p:cNvPr id="33" name="Rectángulo: esquinas superiores cortadas 32">
            <a:extLst>
              <a:ext uri="{FF2B5EF4-FFF2-40B4-BE49-F238E27FC236}">
                <a16:creationId xmlns:a16="http://schemas.microsoft.com/office/drawing/2014/main" id="{638485B6-0BCE-5246-0C4D-5B855E982CA8}"/>
              </a:ext>
            </a:extLst>
          </p:cNvPr>
          <p:cNvSpPr/>
          <p:nvPr/>
        </p:nvSpPr>
        <p:spPr>
          <a:xfrm>
            <a:off x="7069674" y="2363190"/>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E3</a:t>
            </a:r>
          </a:p>
        </p:txBody>
      </p:sp>
      <p:sp>
        <p:nvSpPr>
          <p:cNvPr id="34" name="Rectángulo: esquinas superiores cortadas 33">
            <a:extLst>
              <a:ext uri="{FF2B5EF4-FFF2-40B4-BE49-F238E27FC236}">
                <a16:creationId xmlns:a16="http://schemas.microsoft.com/office/drawing/2014/main" id="{781DE315-7A11-CA3D-954E-BA2B11973203}"/>
              </a:ext>
            </a:extLst>
          </p:cNvPr>
          <p:cNvSpPr/>
          <p:nvPr/>
        </p:nvSpPr>
        <p:spPr>
          <a:xfrm>
            <a:off x="7200879" y="3081150"/>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E3.2</a:t>
            </a:r>
          </a:p>
        </p:txBody>
      </p:sp>
      <p:sp>
        <p:nvSpPr>
          <p:cNvPr id="35" name="Rectángulo: esquinas superiores cortadas 34">
            <a:extLst>
              <a:ext uri="{FF2B5EF4-FFF2-40B4-BE49-F238E27FC236}">
                <a16:creationId xmlns:a16="http://schemas.microsoft.com/office/drawing/2014/main" id="{260567EA-41F0-9995-F19A-E9BA6D5D78DB}"/>
              </a:ext>
            </a:extLst>
          </p:cNvPr>
          <p:cNvSpPr/>
          <p:nvPr/>
        </p:nvSpPr>
        <p:spPr>
          <a:xfrm>
            <a:off x="8085004" y="3075443"/>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E3.3</a:t>
            </a:r>
          </a:p>
        </p:txBody>
      </p:sp>
      <p:sp>
        <p:nvSpPr>
          <p:cNvPr id="36" name="Rectángulo: esquinas superiores cortadas 35">
            <a:extLst>
              <a:ext uri="{FF2B5EF4-FFF2-40B4-BE49-F238E27FC236}">
                <a16:creationId xmlns:a16="http://schemas.microsoft.com/office/drawing/2014/main" id="{5F887F74-13CF-78F7-4A66-0B8F6CFE7503}"/>
              </a:ext>
            </a:extLst>
          </p:cNvPr>
          <p:cNvSpPr/>
          <p:nvPr/>
        </p:nvSpPr>
        <p:spPr>
          <a:xfrm>
            <a:off x="4536092" y="3076798"/>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E1.1</a:t>
            </a:r>
          </a:p>
        </p:txBody>
      </p:sp>
      <p:sp>
        <p:nvSpPr>
          <p:cNvPr id="37" name="Rectángulo: esquinas superiores cortadas 36">
            <a:extLst>
              <a:ext uri="{FF2B5EF4-FFF2-40B4-BE49-F238E27FC236}">
                <a16:creationId xmlns:a16="http://schemas.microsoft.com/office/drawing/2014/main" id="{E749D962-15F7-8B24-E57C-51FAAC188FE1}"/>
              </a:ext>
            </a:extLst>
          </p:cNvPr>
          <p:cNvSpPr/>
          <p:nvPr/>
        </p:nvSpPr>
        <p:spPr>
          <a:xfrm>
            <a:off x="5416081" y="3085768"/>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E1.2</a:t>
            </a:r>
          </a:p>
        </p:txBody>
      </p:sp>
      <p:sp>
        <p:nvSpPr>
          <p:cNvPr id="38" name="Rectángulo: esquinas superiores cortadas 37">
            <a:extLst>
              <a:ext uri="{FF2B5EF4-FFF2-40B4-BE49-F238E27FC236}">
                <a16:creationId xmlns:a16="http://schemas.microsoft.com/office/drawing/2014/main" id="{B300ECBC-7845-1542-B90A-31093C085AEF}"/>
              </a:ext>
            </a:extLst>
          </p:cNvPr>
          <p:cNvSpPr/>
          <p:nvPr/>
        </p:nvSpPr>
        <p:spPr>
          <a:xfrm>
            <a:off x="6331892" y="3071091"/>
            <a:ext cx="622526" cy="450087"/>
          </a:xfrm>
          <a:prstGeom prst="snip2SameRect">
            <a:avLst/>
          </a:prstGeom>
          <a:solidFill>
            <a:schemeClr val="accent2">
              <a:lumMod val="60000"/>
              <a:lumOff val="40000"/>
            </a:schemeClr>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E3.1</a:t>
            </a:r>
          </a:p>
        </p:txBody>
      </p:sp>
      <p:cxnSp>
        <p:nvCxnSpPr>
          <p:cNvPr id="39" name="Conector: angular 38">
            <a:extLst>
              <a:ext uri="{FF2B5EF4-FFF2-40B4-BE49-F238E27FC236}">
                <a16:creationId xmlns:a16="http://schemas.microsoft.com/office/drawing/2014/main" id="{D3B3CB3B-BF48-0310-2592-1C6A09FABBEB}"/>
              </a:ext>
            </a:extLst>
          </p:cNvPr>
          <p:cNvCxnSpPr>
            <a:cxnSpLocks/>
            <a:stCxn id="6" idx="1"/>
            <a:endCxn id="12" idx="3"/>
          </p:cNvCxnSpPr>
          <p:nvPr/>
        </p:nvCxnSpPr>
        <p:spPr>
          <a:xfrm rot="5400000">
            <a:off x="5778670" y="1499429"/>
            <a:ext cx="338949" cy="1388573"/>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Conector: angular 39">
            <a:extLst>
              <a:ext uri="{FF2B5EF4-FFF2-40B4-BE49-F238E27FC236}">
                <a16:creationId xmlns:a16="http://schemas.microsoft.com/office/drawing/2014/main" id="{C383184C-02CC-1B64-60ED-2E34C967972F}"/>
              </a:ext>
            </a:extLst>
          </p:cNvPr>
          <p:cNvCxnSpPr>
            <a:cxnSpLocks/>
            <a:stCxn id="6" idx="1"/>
            <a:endCxn id="13" idx="3"/>
          </p:cNvCxnSpPr>
          <p:nvPr/>
        </p:nvCxnSpPr>
        <p:spPr>
          <a:xfrm rot="5400000">
            <a:off x="6353328" y="2074087"/>
            <a:ext cx="338949" cy="239256"/>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Conector: angular 40">
            <a:extLst>
              <a:ext uri="{FF2B5EF4-FFF2-40B4-BE49-F238E27FC236}">
                <a16:creationId xmlns:a16="http://schemas.microsoft.com/office/drawing/2014/main" id="{B510A1B6-DA60-70D5-4B4B-3D88646C9DD7}"/>
              </a:ext>
            </a:extLst>
          </p:cNvPr>
          <p:cNvCxnSpPr>
            <a:cxnSpLocks/>
            <a:stCxn id="6" idx="1"/>
            <a:endCxn id="33" idx="3"/>
          </p:cNvCxnSpPr>
          <p:nvPr/>
        </p:nvCxnSpPr>
        <p:spPr>
          <a:xfrm rot="16200000" flipH="1">
            <a:off x="6842209" y="1824461"/>
            <a:ext cx="338949" cy="738507"/>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Conector: angular 41">
            <a:extLst>
              <a:ext uri="{FF2B5EF4-FFF2-40B4-BE49-F238E27FC236}">
                <a16:creationId xmlns:a16="http://schemas.microsoft.com/office/drawing/2014/main" id="{ADBD3B16-656C-0F62-A58B-CE5692929F8B}"/>
              </a:ext>
            </a:extLst>
          </p:cNvPr>
          <p:cNvCxnSpPr>
            <a:cxnSpLocks/>
            <a:stCxn id="12" idx="1"/>
            <a:endCxn id="36" idx="3"/>
          </p:cNvCxnSpPr>
          <p:nvPr/>
        </p:nvCxnSpPr>
        <p:spPr>
          <a:xfrm rot="5400000">
            <a:off x="4918846" y="2741786"/>
            <a:ext cx="263521" cy="406502"/>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3" name="Conector: angular 42">
            <a:extLst>
              <a:ext uri="{FF2B5EF4-FFF2-40B4-BE49-F238E27FC236}">
                <a16:creationId xmlns:a16="http://schemas.microsoft.com/office/drawing/2014/main" id="{A32F4E99-513F-3EAD-B3FF-0C85D26B08DF}"/>
              </a:ext>
            </a:extLst>
          </p:cNvPr>
          <p:cNvCxnSpPr>
            <a:cxnSpLocks/>
            <a:stCxn id="12" idx="1"/>
            <a:endCxn id="37" idx="3"/>
          </p:cNvCxnSpPr>
          <p:nvPr/>
        </p:nvCxnSpPr>
        <p:spPr>
          <a:xfrm rot="16200000" flipH="1">
            <a:off x="5354355" y="2712778"/>
            <a:ext cx="272491" cy="473487"/>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Conector: angular 43">
            <a:extLst>
              <a:ext uri="{FF2B5EF4-FFF2-40B4-BE49-F238E27FC236}">
                <a16:creationId xmlns:a16="http://schemas.microsoft.com/office/drawing/2014/main" id="{EB0B7914-198E-3745-6BFC-715C7AD4CAFC}"/>
              </a:ext>
            </a:extLst>
          </p:cNvPr>
          <p:cNvCxnSpPr>
            <a:cxnSpLocks/>
            <a:stCxn id="33" idx="1"/>
            <a:endCxn id="35" idx="3"/>
          </p:cNvCxnSpPr>
          <p:nvPr/>
        </p:nvCxnSpPr>
        <p:spPr>
          <a:xfrm rot="16200000" flipH="1">
            <a:off x="7757519" y="2436695"/>
            <a:ext cx="262166" cy="1015330"/>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Conector: angular 44">
            <a:extLst>
              <a:ext uri="{FF2B5EF4-FFF2-40B4-BE49-F238E27FC236}">
                <a16:creationId xmlns:a16="http://schemas.microsoft.com/office/drawing/2014/main" id="{57066F66-5D55-73CD-A913-A057E3EC4BBF}"/>
              </a:ext>
            </a:extLst>
          </p:cNvPr>
          <p:cNvCxnSpPr>
            <a:cxnSpLocks/>
            <a:stCxn id="33" idx="1"/>
            <a:endCxn id="34" idx="3"/>
          </p:cNvCxnSpPr>
          <p:nvPr/>
        </p:nvCxnSpPr>
        <p:spPr>
          <a:xfrm rot="16200000" flipH="1">
            <a:off x="7312603" y="2881610"/>
            <a:ext cx="267873" cy="131205"/>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 name="Conector: angular 45">
            <a:extLst>
              <a:ext uri="{FF2B5EF4-FFF2-40B4-BE49-F238E27FC236}">
                <a16:creationId xmlns:a16="http://schemas.microsoft.com/office/drawing/2014/main" id="{C135CEFD-B745-0B20-E192-7B1C10C99F20}"/>
              </a:ext>
            </a:extLst>
          </p:cNvPr>
          <p:cNvCxnSpPr>
            <a:cxnSpLocks/>
            <a:stCxn id="33" idx="1"/>
            <a:endCxn id="38" idx="3"/>
          </p:cNvCxnSpPr>
          <p:nvPr/>
        </p:nvCxnSpPr>
        <p:spPr>
          <a:xfrm rot="5400000">
            <a:off x="6883139" y="2573293"/>
            <a:ext cx="257814" cy="737782"/>
          </a:xfrm>
          <a:prstGeom prst="bentConnector3">
            <a:avLst>
              <a:gd name="adj1" fmla="val 50000"/>
            </a:avLst>
          </a:prstGeom>
          <a:ln w="19050">
            <a:solidFill>
              <a:srgbClr val="7030A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7" name="Rectángulo: esquinas superiores cortadas 46">
            <a:extLst>
              <a:ext uri="{FF2B5EF4-FFF2-40B4-BE49-F238E27FC236}">
                <a16:creationId xmlns:a16="http://schemas.microsoft.com/office/drawing/2014/main" id="{E18CE5FD-5749-612A-759E-A69FFDA7BC10}"/>
              </a:ext>
            </a:extLst>
          </p:cNvPr>
          <p:cNvSpPr/>
          <p:nvPr/>
        </p:nvSpPr>
        <p:spPr>
          <a:xfrm>
            <a:off x="5422840" y="3090018"/>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UY" sz="1200" b="0" i="0" u="none" strike="noStrike" kern="1200" cap="none" spc="0" normalizeH="0" baseline="0" noProof="0" dirty="0">
                <a:ln>
                  <a:noFill/>
                </a:ln>
                <a:solidFill>
                  <a:srgbClr val="FFFFFF"/>
                </a:solidFill>
                <a:effectLst/>
                <a:uLnTx/>
                <a:uFillTx/>
                <a:ea typeface="+mn-ea"/>
                <a:cs typeface="+mn-cs"/>
              </a:rPr>
              <a:t>E1.2</a:t>
            </a:r>
          </a:p>
        </p:txBody>
      </p:sp>
      <p:sp>
        <p:nvSpPr>
          <p:cNvPr id="48" name="Rectángulo: esquinas superiores cortadas 47">
            <a:extLst>
              <a:ext uri="{FF2B5EF4-FFF2-40B4-BE49-F238E27FC236}">
                <a16:creationId xmlns:a16="http://schemas.microsoft.com/office/drawing/2014/main" id="{08F7A265-004E-A27A-B359-8503880E7797}"/>
              </a:ext>
            </a:extLst>
          </p:cNvPr>
          <p:cNvSpPr/>
          <p:nvPr/>
        </p:nvSpPr>
        <p:spPr>
          <a:xfrm>
            <a:off x="4536092" y="3075806"/>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UY" sz="1200" dirty="0">
                <a:solidFill>
                  <a:srgbClr val="FFFFFF"/>
                </a:solidFill>
              </a:rPr>
              <a:t>E1.1</a:t>
            </a:r>
          </a:p>
        </p:txBody>
      </p:sp>
      <p:sp>
        <p:nvSpPr>
          <p:cNvPr id="49" name="Rectángulo: esquinas superiores cortadas 48">
            <a:extLst>
              <a:ext uri="{FF2B5EF4-FFF2-40B4-BE49-F238E27FC236}">
                <a16:creationId xmlns:a16="http://schemas.microsoft.com/office/drawing/2014/main" id="{A5FB4063-C2B1-51A7-C629-BF05E0B5A376}"/>
              </a:ext>
            </a:extLst>
          </p:cNvPr>
          <p:cNvSpPr/>
          <p:nvPr/>
        </p:nvSpPr>
        <p:spPr>
          <a:xfrm>
            <a:off x="6106217" y="2363189"/>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UY" sz="1200" dirty="0">
                <a:solidFill>
                  <a:srgbClr val="FFFFFF"/>
                </a:solidFill>
              </a:rPr>
              <a:t>E2</a:t>
            </a:r>
          </a:p>
        </p:txBody>
      </p:sp>
      <p:sp>
        <p:nvSpPr>
          <p:cNvPr id="50" name="Rectángulo: esquinas superiores cortadas 49">
            <a:extLst>
              <a:ext uri="{FF2B5EF4-FFF2-40B4-BE49-F238E27FC236}">
                <a16:creationId xmlns:a16="http://schemas.microsoft.com/office/drawing/2014/main" id="{63FC359D-7D7E-B3A4-A3CD-FD594FF69FA1}"/>
              </a:ext>
            </a:extLst>
          </p:cNvPr>
          <p:cNvSpPr/>
          <p:nvPr/>
        </p:nvSpPr>
        <p:spPr>
          <a:xfrm>
            <a:off x="7200879" y="3081149"/>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UY" sz="1200" dirty="0">
                <a:solidFill>
                  <a:srgbClr val="FFFFFF"/>
                </a:solidFill>
              </a:rPr>
              <a:t>E3.2</a:t>
            </a:r>
          </a:p>
        </p:txBody>
      </p:sp>
      <p:sp>
        <p:nvSpPr>
          <p:cNvPr id="51" name="Rectángulo: esquinas superiores cortadas 50">
            <a:extLst>
              <a:ext uri="{FF2B5EF4-FFF2-40B4-BE49-F238E27FC236}">
                <a16:creationId xmlns:a16="http://schemas.microsoft.com/office/drawing/2014/main" id="{25CE4208-A309-3DFB-0FCB-696B7E9ACFD1}"/>
              </a:ext>
            </a:extLst>
          </p:cNvPr>
          <p:cNvSpPr/>
          <p:nvPr/>
        </p:nvSpPr>
        <p:spPr>
          <a:xfrm>
            <a:off x="8085004" y="3075442"/>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UY" sz="1200" dirty="0">
                <a:solidFill>
                  <a:srgbClr val="FFFFFF"/>
                </a:solidFill>
              </a:rPr>
              <a:t>E3.3</a:t>
            </a:r>
          </a:p>
        </p:txBody>
      </p:sp>
      <p:sp>
        <p:nvSpPr>
          <p:cNvPr id="52" name="Rectángulo: esquinas superiores cortadas 51">
            <a:extLst>
              <a:ext uri="{FF2B5EF4-FFF2-40B4-BE49-F238E27FC236}">
                <a16:creationId xmlns:a16="http://schemas.microsoft.com/office/drawing/2014/main" id="{5FC280BE-9D03-6E4C-ED0F-5915A4B4B03B}"/>
              </a:ext>
            </a:extLst>
          </p:cNvPr>
          <p:cNvSpPr/>
          <p:nvPr/>
        </p:nvSpPr>
        <p:spPr>
          <a:xfrm>
            <a:off x="6331892" y="3071090"/>
            <a:ext cx="622526" cy="450087"/>
          </a:xfrm>
          <a:prstGeom prst="snip2SameRect">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s-UY" sz="1200" dirty="0">
                <a:solidFill>
                  <a:srgbClr val="FFFFFF"/>
                </a:solidFill>
              </a:rPr>
              <a:t>E3.1</a:t>
            </a:r>
          </a:p>
        </p:txBody>
      </p:sp>
      <p:sp>
        <p:nvSpPr>
          <p:cNvPr id="54" name="CuadroTexto 53">
            <a:extLst>
              <a:ext uri="{FF2B5EF4-FFF2-40B4-BE49-F238E27FC236}">
                <a16:creationId xmlns:a16="http://schemas.microsoft.com/office/drawing/2014/main" id="{4747E1F2-62BB-B2D1-91E4-94B8F69566E4}"/>
              </a:ext>
            </a:extLst>
          </p:cNvPr>
          <p:cNvSpPr txBox="1"/>
          <p:nvPr/>
        </p:nvSpPr>
        <p:spPr>
          <a:xfrm>
            <a:off x="115924" y="606490"/>
            <a:ext cx="5680212" cy="738664"/>
          </a:xfrm>
          <a:prstGeom prst="rect">
            <a:avLst/>
          </a:prstGeom>
          <a:noFill/>
        </p:spPr>
        <p:txBody>
          <a:bodyPr wrap="square" rtlCol="0">
            <a:spAutoFit/>
          </a:bodyPr>
          <a:lstStyle/>
          <a:p>
            <a:pPr>
              <a:spcAft>
                <a:spcPts val="1200"/>
              </a:spcAft>
            </a:pPr>
            <a:r>
              <a:rPr lang="es-UY" sz="1400" dirty="0">
                <a:latin typeface="+mj-lt"/>
              </a:rPr>
              <a:t>Cada paquete de trabajo implica, para su construcción, definir una serie de datos por parte del PM y sobre todo, de los especialistas en dicho entregable:</a:t>
            </a:r>
          </a:p>
        </p:txBody>
      </p:sp>
      <p:sp>
        <p:nvSpPr>
          <p:cNvPr id="2" name="CuadroTexto 1">
            <a:extLst>
              <a:ext uri="{FF2B5EF4-FFF2-40B4-BE49-F238E27FC236}">
                <a16:creationId xmlns:a16="http://schemas.microsoft.com/office/drawing/2014/main" id="{EC0361E5-CAB2-F2D1-70AC-91849E47BC8A}"/>
              </a:ext>
            </a:extLst>
          </p:cNvPr>
          <p:cNvSpPr txBox="1"/>
          <p:nvPr/>
        </p:nvSpPr>
        <p:spPr>
          <a:xfrm>
            <a:off x="335345" y="1581407"/>
            <a:ext cx="3444977" cy="2554545"/>
          </a:xfrm>
          <a:prstGeom prst="rect">
            <a:avLst/>
          </a:prstGeom>
          <a:noFill/>
        </p:spPr>
        <p:txBody>
          <a:bodyPr wrap="square" rtlCol="0">
            <a:spAutoFit/>
          </a:bodyPr>
          <a:lstStyle/>
          <a:p>
            <a:pPr>
              <a:spcAft>
                <a:spcPts val="600"/>
              </a:spcAft>
            </a:pPr>
            <a:r>
              <a:rPr lang="es-UY" sz="1300" dirty="0">
                <a:solidFill>
                  <a:srgbClr val="002060"/>
                </a:solidFill>
                <a:latin typeface="+mn-lt"/>
              </a:rPr>
              <a:t>. Por ejemplo:</a:t>
            </a:r>
          </a:p>
          <a:p>
            <a:pPr marL="285750" indent="-285750">
              <a:spcAft>
                <a:spcPts val="600"/>
              </a:spcAft>
              <a:buFont typeface="Arial" panose="020B0604020202020204" pitchFamily="34" charset="0"/>
              <a:buChar char="•"/>
            </a:pPr>
            <a:r>
              <a:rPr lang="es-UY" sz="1300" dirty="0">
                <a:solidFill>
                  <a:srgbClr val="002060"/>
                </a:solidFill>
                <a:latin typeface="+mn-lt"/>
              </a:rPr>
              <a:t>Nombre del entregable</a:t>
            </a:r>
          </a:p>
          <a:p>
            <a:pPr marL="285750" indent="-285750">
              <a:spcAft>
                <a:spcPts val="600"/>
              </a:spcAft>
              <a:buFont typeface="Arial" panose="020B0604020202020204" pitchFamily="34" charset="0"/>
              <a:buChar char="•"/>
            </a:pPr>
            <a:r>
              <a:rPr lang="es-UY" sz="1300" dirty="0">
                <a:solidFill>
                  <a:srgbClr val="002060"/>
                </a:solidFill>
                <a:latin typeface="+mn-lt"/>
              </a:rPr>
              <a:t>Responsable de su desarrollo</a:t>
            </a:r>
          </a:p>
          <a:p>
            <a:pPr marL="285750" indent="-285750">
              <a:spcAft>
                <a:spcPts val="600"/>
              </a:spcAft>
              <a:buFont typeface="Arial" panose="020B0604020202020204" pitchFamily="34" charset="0"/>
              <a:buChar char="•"/>
            </a:pPr>
            <a:r>
              <a:rPr lang="es-UY" sz="1300" dirty="0">
                <a:solidFill>
                  <a:srgbClr val="002060"/>
                </a:solidFill>
                <a:latin typeface="+mn-lt"/>
              </a:rPr>
              <a:t>Duración estimada o fechas de cada entregable</a:t>
            </a:r>
          </a:p>
          <a:p>
            <a:pPr marL="285750" indent="-285750">
              <a:spcAft>
                <a:spcPts val="600"/>
              </a:spcAft>
              <a:buFont typeface="Arial" panose="020B0604020202020204" pitchFamily="34" charset="0"/>
              <a:buChar char="•"/>
            </a:pPr>
            <a:r>
              <a:rPr lang="es-UY" sz="1300" dirty="0">
                <a:solidFill>
                  <a:srgbClr val="002060"/>
                </a:solidFill>
                <a:latin typeface="+mn-lt"/>
              </a:rPr>
              <a:t>Actividades principales (alto nivel)</a:t>
            </a:r>
          </a:p>
          <a:p>
            <a:pPr marL="285750" indent="-285750">
              <a:spcAft>
                <a:spcPts val="600"/>
              </a:spcAft>
              <a:buFont typeface="Arial" panose="020B0604020202020204" pitchFamily="34" charset="0"/>
              <a:buChar char="•"/>
            </a:pPr>
            <a:r>
              <a:rPr lang="es-UY" sz="1300" dirty="0">
                <a:solidFill>
                  <a:srgbClr val="002060"/>
                </a:solidFill>
                <a:latin typeface="+mn-lt"/>
              </a:rPr>
              <a:t>Requisitos que debe cumplir el entregable</a:t>
            </a:r>
          </a:p>
          <a:p>
            <a:pPr marL="285750" indent="-285750">
              <a:spcAft>
                <a:spcPts val="600"/>
              </a:spcAft>
              <a:buFont typeface="Arial" panose="020B0604020202020204" pitchFamily="34" charset="0"/>
              <a:buChar char="•"/>
            </a:pPr>
            <a:r>
              <a:rPr lang="es-UY" sz="1300" dirty="0">
                <a:solidFill>
                  <a:srgbClr val="002060"/>
                </a:solidFill>
                <a:latin typeface="+mn-lt"/>
              </a:rPr>
              <a:t>Recursos necesarios (costos, personas, equipos)</a:t>
            </a:r>
          </a:p>
        </p:txBody>
      </p:sp>
      <p:cxnSp>
        <p:nvCxnSpPr>
          <p:cNvPr id="14" name="Conector recto de flecha 13">
            <a:extLst>
              <a:ext uri="{FF2B5EF4-FFF2-40B4-BE49-F238E27FC236}">
                <a16:creationId xmlns:a16="http://schemas.microsoft.com/office/drawing/2014/main" id="{0587D47B-281A-1F46-7FF2-95FC24518DE2}"/>
              </a:ext>
            </a:extLst>
          </p:cNvPr>
          <p:cNvCxnSpPr>
            <a:cxnSpLocks/>
            <a:stCxn id="15" idx="0"/>
          </p:cNvCxnSpPr>
          <p:nvPr/>
        </p:nvCxnSpPr>
        <p:spPr>
          <a:xfrm flipH="1" flipV="1">
            <a:off x="3852373" y="2193714"/>
            <a:ext cx="921272" cy="755807"/>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5" name="Elipse 14">
            <a:extLst>
              <a:ext uri="{FF2B5EF4-FFF2-40B4-BE49-F238E27FC236}">
                <a16:creationId xmlns:a16="http://schemas.microsoft.com/office/drawing/2014/main" id="{FC3AD68A-10FC-4BD7-A278-299AD68AF320}"/>
              </a:ext>
            </a:extLst>
          </p:cNvPr>
          <p:cNvSpPr/>
          <p:nvPr/>
        </p:nvSpPr>
        <p:spPr>
          <a:xfrm>
            <a:off x="4221238" y="2949521"/>
            <a:ext cx="1104814" cy="864096"/>
          </a:xfrm>
          <a:prstGeom prst="ellipse">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grpSp>
        <p:nvGrpSpPr>
          <p:cNvPr id="8" name="Grupo 7">
            <a:extLst>
              <a:ext uri="{FF2B5EF4-FFF2-40B4-BE49-F238E27FC236}">
                <a16:creationId xmlns:a16="http://schemas.microsoft.com/office/drawing/2014/main" id="{6862E109-3395-7C12-CF26-135C5EBAFE50}"/>
              </a:ext>
            </a:extLst>
          </p:cNvPr>
          <p:cNvGrpSpPr/>
          <p:nvPr/>
        </p:nvGrpSpPr>
        <p:grpSpPr>
          <a:xfrm>
            <a:off x="5683382" y="3784988"/>
            <a:ext cx="2772583" cy="1068111"/>
            <a:chOff x="5363274" y="594054"/>
            <a:chExt cx="2861478" cy="1068111"/>
          </a:xfrm>
        </p:grpSpPr>
        <p:sp>
          <p:nvSpPr>
            <p:cNvPr id="9" name="Rectángulo redondeado 49">
              <a:extLst>
                <a:ext uri="{FF2B5EF4-FFF2-40B4-BE49-F238E27FC236}">
                  <a16:creationId xmlns:a16="http://schemas.microsoft.com/office/drawing/2014/main" id="{177D3577-3822-FB74-AD64-7E80C80E8856}"/>
                </a:ext>
              </a:extLst>
            </p:cNvPr>
            <p:cNvSpPr/>
            <p:nvPr/>
          </p:nvSpPr>
          <p:spPr>
            <a:xfrm>
              <a:off x="5505769" y="713387"/>
              <a:ext cx="2586127" cy="938719"/>
            </a:xfrm>
            <a:prstGeom prst="roundRect">
              <a:avLst/>
            </a:prstGeom>
            <a:solidFill>
              <a:schemeClr val="accent1">
                <a:lumMod val="20000"/>
                <a:lumOff val="80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pic>
          <p:nvPicPr>
            <p:cNvPr id="10" name="Imagen 9">
              <a:extLst>
                <a:ext uri="{FF2B5EF4-FFF2-40B4-BE49-F238E27FC236}">
                  <a16:creationId xmlns:a16="http://schemas.microsoft.com/office/drawing/2014/main" id="{1B9A727E-B3A4-5144-9BB0-593BD4FEFCAF}"/>
                </a:ext>
              </a:extLst>
            </p:cNvPr>
            <p:cNvPicPr>
              <a:picLocks noChangeAspect="1"/>
            </p:cNvPicPr>
            <p:nvPr/>
          </p:nvPicPr>
          <p:blipFill>
            <a:blip r:embed="rId2">
              <a:clrChange>
                <a:clrFrom>
                  <a:srgbClr val="F5F5F5"/>
                </a:clrFrom>
                <a:clrTo>
                  <a:srgbClr val="F5F5F5">
                    <a:alpha val="0"/>
                  </a:srgbClr>
                </a:clrTo>
              </a:clrChange>
            </a:blip>
            <a:stretch>
              <a:fillRect/>
            </a:stretch>
          </p:blipFill>
          <p:spPr>
            <a:xfrm>
              <a:off x="5363274" y="594054"/>
              <a:ext cx="512780" cy="514479"/>
            </a:xfrm>
            <a:prstGeom prst="rect">
              <a:avLst/>
            </a:prstGeom>
          </p:spPr>
        </p:pic>
        <p:sp>
          <p:nvSpPr>
            <p:cNvPr id="11" name="CuadroTexto 10">
              <a:extLst>
                <a:ext uri="{FF2B5EF4-FFF2-40B4-BE49-F238E27FC236}">
                  <a16:creationId xmlns:a16="http://schemas.microsoft.com/office/drawing/2014/main" id="{E2397C05-F874-7BD1-7A25-CB60D93E3DEE}"/>
                </a:ext>
              </a:extLst>
            </p:cNvPr>
            <p:cNvSpPr txBox="1"/>
            <p:nvPr/>
          </p:nvSpPr>
          <p:spPr>
            <a:xfrm>
              <a:off x="5846431" y="723446"/>
              <a:ext cx="2378321" cy="938719"/>
            </a:xfrm>
            <a:prstGeom prst="rect">
              <a:avLst/>
            </a:prstGeom>
            <a:noFill/>
          </p:spPr>
          <p:txBody>
            <a:bodyPr wrap="square" rtlCol="0">
              <a:spAutoFit/>
            </a:bodyPr>
            <a:lstStyle/>
            <a:p>
              <a:r>
                <a:rPr lang="es-UY" sz="1100" dirty="0">
                  <a:latin typeface="+mn-lt"/>
                </a:rPr>
                <a:t>En la </a:t>
              </a:r>
              <a:r>
                <a:rPr lang="es-UY" sz="1100" b="1" i="1" dirty="0">
                  <a:latin typeface="+mn-lt"/>
                </a:rPr>
                <a:t>Guía de Fundamentos</a:t>
              </a:r>
              <a:br>
                <a:rPr lang="es-UY" sz="1100" b="1" i="1" dirty="0">
                  <a:latin typeface="+mn-lt"/>
                </a:rPr>
              </a:br>
              <a:r>
                <a:rPr lang="es-UY" sz="1100" b="1" i="1" dirty="0">
                  <a:latin typeface="+mn-lt"/>
                </a:rPr>
                <a:t>de GP de Agesic – </a:t>
              </a:r>
              <a:r>
                <a:rPr lang="es-UY" sz="1100" dirty="0">
                  <a:latin typeface="+mn-lt"/>
                </a:rPr>
                <a:t>en la </a:t>
              </a:r>
              <a:r>
                <a:rPr lang="es-UY" sz="1100" b="1" i="1" dirty="0">
                  <a:latin typeface="+mn-lt"/>
                </a:rPr>
                <a:t>sección 3.6  establecer alcance del proyecto </a:t>
              </a:r>
              <a:r>
                <a:rPr lang="es-UY" sz="1100" dirty="0">
                  <a:latin typeface="+mn-lt"/>
                </a:rPr>
                <a:t>encontrarás información más detallada sobre este tema</a:t>
              </a:r>
              <a:endParaRPr lang="es-UY" sz="1100" b="1" i="1" dirty="0">
                <a:latin typeface="+mn-lt"/>
              </a:endParaRPr>
            </a:p>
          </p:txBody>
        </p:sp>
      </p:grpSp>
    </p:spTree>
    <p:extLst>
      <p:ext uri="{BB962C8B-B14F-4D97-AF65-F5344CB8AC3E}">
        <p14:creationId xmlns:p14="http://schemas.microsoft.com/office/powerpoint/2010/main" val="305354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childTnLst>
                          </p:cTn>
                        </p:par>
                        <p:par>
                          <p:cTn id="12" fill="hold">
                            <p:stCondLst>
                              <p:cond delay="0"/>
                            </p:stCondLst>
                            <p:childTnLst>
                              <p:par>
                                <p:cTn id="13" presetID="22" presetClass="entr" presetSubtype="2"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30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54" grpId="0"/>
      <p:bldP spid="2" grpId="0"/>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ítulo 3"/>
          <p:cNvSpPr>
            <a:spLocks noGrp="1"/>
          </p:cNvSpPr>
          <p:nvPr>
            <p:ph type="title"/>
          </p:nvPr>
        </p:nvSpPr>
        <p:spPr>
          <a:xfrm>
            <a:off x="179512" y="134767"/>
            <a:ext cx="8352928" cy="435776"/>
          </a:xfrm>
        </p:spPr>
        <p:txBody>
          <a:bodyPr/>
          <a:lstStyle/>
          <a:p>
            <a:r>
              <a:rPr lang="es-UY" dirty="0">
                <a:solidFill>
                  <a:srgbClr val="7030A0"/>
                </a:solidFill>
              </a:rPr>
              <a:t>Definir datos para los paquetes de trabajo</a:t>
            </a:r>
          </a:p>
        </p:txBody>
      </p:sp>
      <p:pic>
        <p:nvPicPr>
          <p:cNvPr id="7" name="Imagen 6">
            <a:extLst>
              <a:ext uri="{FF2B5EF4-FFF2-40B4-BE49-F238E27FC236}">
                <a16:creationId xmlns:a16="http://schemas.microsoft.com/office/drawing/2014/main" id="{FFB40059-D5A0-5334-AE08-1F6AAABBA467}"/>
              </a:ext>
            </a:extLst>
          </p:cNvPr>
          <p:cNvPicPr>
            <a:picLocks noChangeAspect="1"/>
          </p:cNvPicPr>
          <p:nvPr/>
        </p:nvPicPr>
        <p:blipFill>
          <a:blip r:embed="rId2"/>
          <a:stretch>
            <a:fillRect/>
          </a:stretch>
        </p:blipFill>
        <p:spPr>
          <a:xfrm>
            <a:off x="3783582" y="868217"/>
            <a:ext cx="5021094" cy="2710946"/>
          </a:xfrm>
          <a:prstGeom prst="rect">
            <a:avLst/>
          </a:prstGeom>
        </p:spPr>
      </p:pic>
      <p:pic>
        <p:nvPicPr>
          <p:cNvPr id="8" name="Imagen 7">
            <a:extLst>
              <a:ext uri="{FF2B5EF4-FFF2-40B4-BE49-F238E27FC236}">
                <a16:creationId xmlns:a16="http://schemas.microsoft.com/office/drawing/2014/main" id="{90B39894-0F90-8A57-8A01-89E13E70B7E9}"/>
              </a:ext>
            </a:extLst>
          </p:cNvPr>
          <p:cNvPicPr>
            <a:picLocks noChangeAspect="1"/>
          </p:cNvPicPr>
          <p:nvPr/>
        </p:nvPicPr>
        <p:blipFill>
          <a:blip r:embed="rId3"/>
          <a:stretch>
            <a:fillRect/>
          </a:stretch>
        </p:blipFill>
        <p:spPr>
          <a:xfrm>
            <a:off x="261215" y="2185966"/>
            <a:ext cx="3245738" cy="2007318"/>
          </a:xfrm>
          <a:prstGeom prst="rect">
            <a:avLst/>
          </a:prstGeom>
        </p:spPr>
      </p:pic>
      <p:sp>
        <p:nvSpPr>
          <p:cNvPr id="11" name="Elipse 10">
            <a:extLst>
              <a:ext uri="{FF2B5EF4-FFF2-40B4-BE49-F238E27FC236}">
                <a16:creationId xmlns:a16="http://schemas.microsoft.com/office/drawing/2014/main" id="{99623828-09C7-C0CA-B60A-F9923E4C983B}"/>
              </a:ext>
            </a:extLst>
          </p:cNvPr>
          <p:cNvSpPr/>
          <p:nvPr/>
        </p:nvSpPr>
        <p:spPr>
          <a:xfrm>
            <a:off x="467544" y="3287992"/>
            <a:ext cx="648072" cy="40828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24" name="Arco 23">
            <a:extLst>
              <a:ext uri="{FF2B5EF4-FFF2-40B4-BE49-F238E27FC236}">
                <a16:creationId xmlns:a16="http://schemas.microsoft.com/office/drawing/2014/main" id="{26D79A93-7239-3256-5F59-A620DA8751E9}"/>
              </a:ext>
            </a:extLst>
          </p:cNvPr>
          <p:cNvSpPr/>
          <p:nvPr/>
        </p:nvSpPr>
        <p:spPr>
          <a:xfrm rot="17826311">
            <a:off x="689813" y="1855689"/>
            <a:ext cx="5174019" cy="6575621"/>
          </a:xfrm>
          <a:prstGeom prst="arc">
            <a:avLst>
              <a:gd name="adj1" fmla="val 16560991"/>
              <a:gd name="adj2" fmla="val 319075"/>
            </a:avLst>
          </a:prstGeom>
          <a:ln w="190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UY"/>
          </a:p>
        </p:txBody>
      </p:sp>
      <p:grpSp>
        <p:nvGrpSpPr>
          <p:cNvPr id="34" name="Grupo 33">
            <a:extLst>
              <a:ext uri="{FF2B5EF4-FFF2-40B4-BE49-F238E27FC236}">
                <a16:creationId xmlns:a16="http://schemas.microsoft.com/office/drawing/2014/main" id="{51CFD41C-C761-DDDE-8ED9-5A191084DB45}"/>
              </a:ext>
            </a:extLst>
          </p:cNvPr>
          <p:cNvGrpSpPr/>
          <p:nvPr/>
        </p:nvGrpSpPr>
        <p:grpSpPr>
          <a:xfrm>
            <a:off x="3927061" y="3579163"/>
            <a:ext cx="2884764" cy="1457442"/>
            <a:chOff x="6228183" y="277577"/>
            <a:chExt cx="2884764" cy="1457442"/>
          </a:xfrm>
        </p:grpSpPr>
        <p:grpSp>
          <p:nvGrpSpPr>
            <p:cNvPr id="35" name="Grupo 34">
              <a:extLst>
                <a:ext uri="{FF2B5EF4-FFF2-40B4-BE49-F238E27FC236}">
                  <a16:creationId xmlns:a16="http://schemas.microsoft.com/office/drawing/2014/main" id="{6B0A743B-9464-DCE0-1D0F-63AC64BEECAC}"/>
                </a:ext>
              </a:extLst>
            </p:cNvPr>
            <p:cNvGrpSpPr/>
            <p:nvPr/>
          </p:nvGrpSpPr>
          <p:grpSpPr>
            <a:xfrm>
              <a:off x="6228183" y="438875"/>
              <a:ext cx="2744673" cy="1296144"/>
              <a:chOff x="5025811" y="460461"/>
              <a:chExt cx="2892889" cy="1296144"/>
            </a:xfrm>
          </p:grpSpPr>
          <p:sp>
            <p:nvSpPr>
              <p:cNvPr id="38" name="Rectángulo redondeado 49">
                <a:extLst>
                  <a:ext uri="{FF2B5EF4-FFF2-40B4-BE49-F238E27FC236}">
                    <a16:creationId xmlns:a16="http://schemas.microsoft.com/office/drawing/2014/main" id="{9AC4DB4C-1104-42B3-1374-B57FD1BE10E0}"/>
                  </a:ext>
                </a:extLst>
              </p:cNvPr>
              <p:cNvSpPr/>
              <p:nvPr/>
            </p:nvSpPr>
            <p:spPr>
              <a:xfrm>
                <a:off x="5025811" y="460461"/>
                <a:ext cx="2892889" cy="1296144"/>
              </a:xfrm>
              <a:prstGeom prst="roundRect">
                <a:avLst/>
              </a:prstGeom>
              <a:solidFill>
                <a:srgbClr val="E5FEDA"/>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UY"/>
              </a:p>
            </p:txBody>
          </p:sp>
          <p:sp>
            <p:nvSpPr>
              <p:cNvPr id="47" name="CuadroTexto 46">
                <a:extLst>
                  <a:ext uri="{FF2B5EF4-FFF2-40B4-BE49-F238E27FC236}">
                    <a16:creationId xmlns:a16="http://schemas.microsoft.com/office/drawing/2014/main" id="{52A6C004-83BE-E92B-A0EB-DA09242A4B76}"/>
                  </a:ext>
                </a:extLst>
              </p:cNvPr>
              <p:cNvSpPr txBox="1"/>
              <p:nvPr/>
            </p:nvSpPr>
            <p:spPr>
              <a:xfrm>
                <a:off x="5101708" y="568660"/>
                <a:ext cx="2732275" cy="1107996"/>
              </a:xfrm>
              <a:prstGeom prst="rect">
                <a:avLst/>
              </a:prstGeom>
              <a:noFill/>
            </p:spPr>
            <p:txBody>
              <a:bodyPr wrap="square" rtlCol="0">
                <a:spAutoFit/>
              </a:bodyPr>
              <a:lstStyle/>
              <a:p>
                <a:pPr algn="ctr"/>
                <a:r>
                  <a:rPr lang="es-UY" sz="1100" dirty="0">
                    <a:latin typeface="+mn-lt"/>
                  </a:rPr>
                  <a:t>La plantilla </a:t>
                </a:r>
                <a:r>
                  <a:rPr lang="es-UY" sz="1100" b="1" i="1" dirty="0">
                    <a:latin typeface="+mn-lt"/>
                  </a:rPr>
                  <a:t>03-EDT y requisitos</a:t>
                </a:r>
                <a:br>
                  <a:rPr lang="es-UY" sz="1100" b="1" i="1" dirty="0">
                    <a:latin typeface="+mn-lt"/>
                  </a:rPr>
                </a:br>
                <a:r>
                  <a:rPr lang="es-UY" sz="1100" b="1" i="1" dirty="0">
                    <a:latin typeface="+mn-lt"/>
                  </a:rPr>
                  <a:t> de Entregables </a:t>
                </a:r>
                <a:r>
                  <a:rPr lang="es-UY" sz="1100" dirty="0">
                    <a:latin typeface="+mn-lt"/>
                  </a:rPr>
                  <a:t>es un ejemplo de cómo registrar datos de los paquetes de trabajo.</a:t>
                </a:r>
              </a:p>
              <a:p>
                <a:pPr algn="ctr"/>
                <a:r>
                  <a:rPr lang="es-UY" sz="1100" dirty="0">
                    <a:latin typeface="+mn-lt"/>
                  </a:rPr>
                  <a:t>La plantilla se encuentra en la sección </a:t>
                </a:r>
                <a:r>
                  <a:rPr lang="es-UY" sz="1100" b="1" i="1" dirty="0">
                    <a:latin typeface="+mn-lt"/>
                  </a:rPr>
                  <a:t>Centro de apoyo al curso</a:t>
                </a:r>
              </a:p>
            </p:txBody>
          </p:sp>
        </p:grpSp>
        <p:pic>
          <p:nvPicPr>
            <p:cNvPr id="36" name="Imagen 35">
              <a:extLst>
                <a:ext uri="{FF2B5EF4-FFF2-40B4-BE49-F238E27FC236}">
                  <a16:creationId xmlns:a16="http://schemas.microsoft.com/office/drawing/2014/main" id="{314777F8-AD5F-AC3A-E323-8FC2E26553EF}"/>
                </a:ext>
              </a:extLst>
            </p:cNvPr>
            <p:cNvPicPr>
              <a:picLocks noChangeAspect="1"/>
            </p:cNvPicPr>
            <p:nvPr/>
          </p:nvPicPr>
          <p:blipFill>
            <a:blip r:embed="rId4">
              <a:clrChange>
                <a:clrFrom>
                  <a:srgbClr val="E5E5E5"/>
                </a:clrFrom>
                <a:clrTo>
                  <a:srgbClr val="E5E5E5">
                    <a:alpha val="0"/>
                  </a:srgbClr>
                </a:clrTo>
              </a:clrChange>
            </a:blip>
            <a:stretch>
              <a:fillRect/>
            </a:stretch>
          </p:blipFill>
          <p:spPr>
            <a:xfrm>
              <a:off x="8595251" y="277577"/>
              <a:ext cx="517696" cy="510555"/>
            </a:xfrm>
            <a:prstGeom prst="rect">
              <a:avLst/>
            </a:prstGeom>
          </p:spPr>
        </p:pic>
      </p:grpSp>
      <p:sp>
        <p:nvSpPr>
          <p:cNvPr id="3" name="CuadroTexto 2">
            <a:extLst>
              <a:ext uri="{FF2B5EF4-FFF2-40B4-BE49-F238E27FC236}">
                <a16:creationId xmlns:a16="http://schemas.microsoft.com/office/drawing/2014/main" id="{9E9D788B-D5ED-479E-253C-6C325DDA9838}"/>
              </a:ext>
            </a:extLst>
          </p:cNvPr>
          <p:cNvSpPr txBox="1"/>
          <p:nvPr/>
        </p:nvSpPr>
        <p:spPr>
          <a:xfrm>
            <a:off x="268244" y="695324"/>
            <a:ext cx="3446689" cy="892552"/>
          </a:xfrm>
          <a:prstGeom prst="rect">
            <a:avLst/>
          </a:prstGeom>
          <a:noFill/>
        </p:spPr>
        <p:txBody>
          <a:bodyPr wrap="square" rtlCol="0">
            <a:spAutoFit/>
          </a:bodyPr>
          <a:lstStyle/>
          <a:p>
            <a:r>
              <a:rPr lang="es-UY" sz="1300" dirty="0">
                <a:latin typeface="+mn-lt"/>
              </a:rPr>
              <a:t>El equipo puede registrar estos datos de los paquetes de trabajo de diversas formas. Por ejemplo, en una planilla, en tarjetas de un tablero Kanban, etc.</a:t>
            </a:r>
          </a:p>
        </p:txBody>
      </p:sp>
    </p:spTree>
    <p:extLst>
      <p:ext uri="{BB962C8B-B14F-4D97-AF65-F5344CB8AC3E}">
        <p14:creationId xmlns:p14="http://schemas.microsoft.com/office/powerpoint/2010/main" val="1969584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childTnLst>
                          </p:cTn>
                        </p:par>
                        <p:par>
                          <p:cTn id="19" fill="hold">
                            <p:stCondLst>
                              <p:cond delay="1500"/>
                            </p:stCondLst>
                            <p:childTnLst>
                              <p:par>
                                <p:cTn id="20" presetID="2" presetClass="entr" presetSubtype="4" fill="hold" nodeType="after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fill="hold"/>
                                        <p:tgtEl>
                                          <p:spTgt spid="34"/>
                                        </p:tgtEl>
                                        <p:attrNameLst>
                                          <p:attrName>ppt_x</p:attrName>
                                        </p:attrNameLst>
                                      </p:cBhvr>
                                      <p:tavLst>
                                        <p:tav tm="0">
                                          <p:val>
                                            <p:strVal val="#ppt_x"/>
                                          </p:val>
                                        </p:tav>
                                        <p:tav tm="100000">
                                          <p:val>
                                            <p:strVal val="#ppt_x"/>
                                          </p:val>
                                        </p:tav>
                                      </p:tavLst>
                                    </p:anim>
                                    <p:anim calcmode="lin" valueType="num">
                                      <p:cBhvr additive="base">
                                        <p:cTn id="23"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uadroTexto 19"/>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66" name="Título 3"/>
          <p:cNvSpPr>
            <a:spLocks noGrp="1"/>
          </p:cNvSpPr>
          <p:nvPr>
            <p:ph type="title"/>
          </p:nvPr>
        </p:nvSpPr>
        <p:spPr>
          <a:xfrm>
            <a:off x="179512" y="134767"/>
            <a:ext cx="7427886" cy="435776"/>
          </a:xfrm>
        </p:spPr>
        <p:txBody>
          <a:bodyPr/>
          <a:lstStyle/>
          <a:p>
            <a:r>
              <a:rPr lang="es-UY" dirty="0">
                <a:solidFill>
                  <a:srgbClr val="7030A0"/>
                </a:solidFill>
              </a:rPr>
              <a:t>Crear un cronograma de alto nivel</a:t>
            </a:r>
          </a:p>
        </p:txBody>
      </p:sp>
      <p:sp>
        <p:nvSpPr>
          <p:cNvPr id="4" name="CuadroTexto 3"/>
          <p:cNvSpPr txBox="1"/>
          <p:nvPr/>
        </p:nvSpPr>
        <p:spPr>
          <a:xfrm>
            <a:off x="8093491" y="4662078"/>
            <a:ext cx="962870" cy="33855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UY" sz="1600" b="1" i="0" u="none" strike="noStrike" kern="1200" cap="none" spc="0" normalizeH="0" baseline="0" noProof="0" dirty="0">
                <a:ln>
                  <a:noFill/>
                </a:ln>
                <a:solidFill>
                  <a:srgbClr val="002C68"/>
                </a:solidFill>
                <a:effectLst/>
                <a:uLnTx/>
                <a:uFillTx/>
                <a:latin typeface="Microsoft Sans Serif"/>
                <a:ea typeface="+mn-ea"/>
                <a:cs typeface="Arial" panose="020B0604020202020204" pitchFamily="34" charset="0"/>
              </a:rPr>
              <a:t>único</a:t>
            </a:r>
          </a:p>
        </p:txBody>
      </p:sp>
      <p:sp>
        <p:nvSpPr>
          <p:cNvPr id="3" name="CuadroTexto 2">
            <a:extLst>
              <a:ext uri="{FF2B5EF4-FFF2-40B4-BE49-F238E27FC236}">
                <a16:creationId xmlns:a16="http://schemas.microsoft.com/office/drawing/2014/main" id="{C70090BF-94EE-6CC0-E4CB-DE3E1AD7C6AD}"/>
              </a:ext>
            </a:extLst>
          </p:cNvPr>
          <p:cNvSpPr txBox="1"/>
          <p:nvPr/>
        </p:nvSpPr>
        <p:spPr>
          <a:xfrm>
            <a:off x="254403" y="757322"/>
            <a:ext cx="3309485" cy="954107"/>
          </a:xfrm>
          <a:prstGeom prst="rect">
            <a:avLst/>
          </a:prstGeom>
          <a:solidFill>
            <a:schemeClr val="accent4">
              <a:lumMod val="20000"/>
              <a:lumOff val="80000"/>
            </a:schemeClr>
          </a:solidFill>
        </p:spPr>
        <p:txBody>
          <a:bodyPr wrap="square" rtlCol="0">
            <a:spAutoFit/>
          </a:bodyPr>
          <a:lstStyle/>
          <a:p>
            <a:r>
              <a:rPr lang="es-UY" sz="1400" dirty="0">
                <a:latin typeface="+mn-lt"/>
              </a:rPr>
              <a:t>Es un cronograma que representa fechas y dependencias de los principales entregables identificados en la EDT</a:t>
            </a:r>
          </a:p>
        </p:txBody>
      </p:sp>
      <p:pic>
        <p:nvPicPr>
          <p:cNvPr id="5" name="Imagen 4">
            <a:extLst>
              <a:ext uri="{FF2B5EF4-FFF2-40B4-BE49-F238E27FC236}">
                <a16:creationId xmlns:a16="http://schemas.microsoft.com/office/drawing/2014/main" id="{DC08E67F-AE78-581F-34C8-C5117FE1B1B0}"/>
              </a:ext>
            </a:extLst>
          </p:cNvPr>
          <p:cNvPicPr>
            <a:picLocks noChangeAspect="1"/>
          </p:cNvPicPr>
          <p:nvPr/>
        </p:nvPicPr>
        <p:blipFill>
          <a:blip r:embed="rId2"/>
          <a:stretch>
            <a:fillRect/>
          </a:stretch>
        </p:blipFill>
        <p:spPr>
          <a:xfrm>
            <a:off x="3779912" y="548946"/>
            <a:ext cx="1917303" cy="1476785"/>
          </a:xfrm>
          <a:prstGeom prst="rect">
            <a:avLst/>
          </a:prstGeom>
          <a:ln>
            <a:solidFill>
              <a:srgbClr val="00091A"/>
            </a:solidFill>
          </a:ln>
        </p:spPr>
      </p:pic>
      <p:pic>
        <p:nvPicPr>
          <p:cNvPr id="7" name="Imagen 6">
            <a:extLst>
              <a:ext uri="{FF2B5EF4-FFF2-40B4-BE49-F238E27FC236}">
                <a16:creationId xmlns:a16="http://schemas.microsoft.com/office/drawing/2014/main" id="{2F37C7DC-7AD8-6458-6495-F022FD272814}"/>
              </a:ext>
            </a:extLst>
          </p:cNvPr>
          <p:cNvPicPr>
            <a:picLocks noChangeAspect="1"/>
          </p:cNvPicPr>
          <p:nvPr/>
        </p:nvPicPr>
        <p:blipFill>
          <a:blip r:embed="rId3"/>
          <a:stretch>
            <a:fillRect/>
          </a:stretch>
        </p:blipFill>
        <p:spPr>
          <a:xfrm>
            <a:off x="6299968" y="1094964"/>
            <a:ext cx="2614859" cy="1476786"/>
          </a:xfrm>
          <a:prstGeom prst="rect">
            <a:avLst/>
          </a:prstGeom>
          <a:ln>
            <a:solidFill>
              <a:srgbClr val="00091A"/>
            </a:solidFill>
          </a:ln>
        </p:spPr>
      </p:pic>
      <p:cxnSp>
        <p:nvCxnSpPr>
          <p:cNvPr id="8" name="Conector curvado 25">
            <a:extLst>
              <a:ext uri="{FF2B5EF4-FFF2-40B4-BE49-F238E27FC236}">
                <a16:creationId xmlns:a16="http://schemas.microsoft.com/office/drawing/2014/main" id="{946B560E-EA36-3DDD-8FFF-803EB6C768F9}"/>
              </a:ext>
            </a:extLst>
          </p:cNvPr>
          <p:cNvCxnSpPr>
            <a:cxnSpLocks/>
            <a:stCxn id="5" idx="3"/>
            <a:endCxn id="7" idx="1"/>
          </p:cNvCxnSpPr>
          <p:nvPr/>
        </p:nvCxnSpPr>
        <p:spPr>
          <a:xfrm>
            <a:off x="5697215" y="1287339"/>
            <a:ext cx="602753" cy="546018"/>
          </a:xfrm>
          <a:prstGeom prst="curved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76869F44-3094-3A54-DCF4-7519CC97B9BC}"/>
              </a:ext>
            </a:extLst>
          </p:cNvPr>
          <p:cNvSpPr txBox="1"/>
          <p:nvPr/>
        </p:nvSpPr>
        <p:spPr>
          <a:xfrm>
            <a:off x="395536" y="2184183"/>
            <a:ext cx="4634738" cy="1648849"/>
          </a:xfrm>
          <a:prstGeom prst="rect">
            <a:avLst/>
          </a:prstGeom>
          <a:solidFill>
            <a:schemeClr val="bg1"/>
          </a:solidFill>
        </p:spPr>
        <p:txBody>
          <a:bodyPr wrap="square" rtlCol="0">
            <a:spAutoFit/>
          </a:bodyPr>
          <a:lstStyle/>
          <a:p>
            <a:pPr>
              <a:lnSpc>
                <a:spcPct val="110000"/>
              </a:lnSpc>
              <a:spcAft>
                <a:spcPts val="600"/>
              </a:spcAft>
            </a:pPr>
            <a:r>
              <a:rPr lang="es-UY" sz="1400" dirty="0">
                <a:latin typeface="+mn-lt"/>
              </a:rPr>
              <a:t>Podemos construir el cronograma de diversas formas:</a:t>
            </a:r>
          </a:p>
          <a:p>
            <a:pPr marL="285750" indent="-285750">
              <a:lnSpc>
                <a:spcPct val="110000"/>
              </a:lnSpc>
              <a:spcAft>
                <a:spcPts val="600"/>
              </a:spcAft>
              <a:buFont typeface="Arial" panose="020B0604020202020204" pitchFamily="34" charset="0"/>
              <a:buChar char="•"/>
            </a:pPr>
            <a:r>
              <a:rPr lang="es-UY" sz="1400" dirty="0">
                <a:latin typeface="+mn-lt"/>
              </a:rPr>
              <a:t>Si el proyecto se registra usando </a:t>
            </a:r>
            <a:r>
              <a:rPr lang="es-UY" sz="1400" b="1" i="1" dirty="0">
                <a:latin typeface="+mn-lt"/>
              </a:rPr>
              <a:t>SIGES Portafolio</a:t>
            </a:r>
            <a:r>
              <a:rPr lang="es-UY" sz="1400" dirty="0">
                <a:latin typeface="+mn-lt"/>
              </a:rPr>
              <a:t>, utilizar el módulo </a:t>
            </a:r>
            <a:r>
              <a:rPr lang="es-UY" sz="1400" b="1" i="1" dirty="0">
                <a:latin typeface="+mn-lt"/>
              </a:rPr>
              <a:t>Cronograma</a:t>
            </a:r>
          </a:p>
          <a:p>
            <a:pPr marL="285750" indent="-285750">
              <a:lnSpc>
                <a:spcPct val="110000"/>
              </a:lnSpc>
              <a:spcAft>
                <a:spcPts val="600"/>
              </a:spcAft>
              <a:buFont typeface="Arial" panose="020B0604020202020204" pitchFamily="34" charset="0"/>
              <a:buChar char="•"/>
            </a:pPr>
            <a:r>
              <a:rPr lang="es-UY" sz="1400" dirty="0">
                <a:latin typeface="+mn-lt"/>
              </a:rPr>
              <a:t>Si el proyecto no se va a registrar en SIGES, utilizar un software especializado como Project Libre® o Microsoft Project ® o herramientas como Excel.</a:t>
            </a:r>
          </a:p>
        </p:txBody>
      </p:sp>
      <p:sp>
        <p:nvSpPr>
          <p:cNvPr id="2" name="CuadroTexto 1">
            <a:extLst>
              <a:ext uri="{FF2B5EF4-FFF2-40B4-BE49-F238E27FC236}">
                <a16:creationId xmlns:a16="http://schemas.microsoft.com/office/drawing/2014/main" id="{ADF6CEC5-0095-A6D6-3E48-35FAA3E2CCF9}"/>
              </a:ext>
            </a:extLst>
          </p:cNvPr>
          <p:cNvSpPr txBox="1"/>
          <p:nvPr/>
        </p:nvSpPr>
        <p:spPr>
          <a:xfrm>
            <a:off x="5364088" y="2811492"/>
            <a:ext cx="3309485" cy="1169551"/>
          </a:xfrm>
          <a:prstGeom prst="rect">
            <a:avLst/>
          </a:prstGeom>
          <a:solidFill>
            <a:schemeClr val="accent4">
              <a:lumMod val="20000"/>
              <a:lumOff val="80000"/>
            </a:schemeClr>
          </a:solidFill>
        </p:spPr>
        <p:txBody>
          <a:bodyPr wrap="square" rtlCol="0">
            <a:spAutoFit/>
          </a:bodyPr>
          <a:lstStyle/>
          <a:p>
            <a:r>
              <a:rPr lang="es-UY" sz="1400" dirty="0">
                <a:latin typeface="+mn-lt"/>
              </a:rPr>
              <a:t>El cronograma de alto nivel representa principalmente entregables principales y algunos entregables intermedios. No intenta detallar al nivel de actividades simples o cortas.</a:t>
            </a:r>
          </a:p>
        </p:txBody>
      </p:sp>
    </p:spTree>
    <p:extLst>
      <p:ext uri="{BB962C8B-B14F-4D97-AF65-F5344CB8AC3E}">
        <p14:creationId xmlns:p14="http://schemas.microsoft.com/office/powerpoint/2010/main" val="86549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3">
                                            <p:bg/>
                                          </p:spTgt>
                                        </p:tgtEl>
                                        <p:attrNameLst>
                                          <p:attrName>style.visibility</p:attrName>
                                        </p:attrNameLst>
                                      </p:cBhvr>
                                      <p:to>
                                        <p:strVal val="visible"/>
                                      </p:to>
                                    </p:set>
                                    <p:animEffect transition="in" filter="fade">
                                      <p:cBhvr>
                                        <p:cTn id="24" dur="500"/>
                                        <p:tgtEl>
                                          <p:spTgt spid="13">
                                            <p:bg/>
                                          </p:spTgt>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13">
                                            <p:txEl>
                                              <p:pRg st="0" end="0"/>
                                            </p:txEl>
                                          </p:spTgt>
                                        </p:tgtEl>
                                        <p:attrNameLst>
                                          <p:attrName>style.visibility</p:attrName>
                                        </p:attrNameLst>
                                      </p:cBhvr>
                                      <p:to>
                                        <p:strVal val="visible"/>
                                      </p:to>
                                    </p:set>
                                    <p:animEffect transition="in" filter="fade">
                                      <p:cBhvr>
                                        <p:cTn id="28" dur="500"/>
                                        <p:tgtEl>
                                          <p:spTgt spid="13">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3">
                                            <p:txEl>
                                              <p:pRg st="1" end="1"/>
                                            </p:txEl>
                                          </p:spTgt>
                                        </p:tgtEl>
                                        <p:attrNameLst>
                                          <p:attrName>style.visibility</p:attrName>
                                        </p:attrNameLst>
                                      </p:cBhvr>
                                      <p:to>
                                        <p:strVal val="visible"/>
                                      </p:to>
                                    </p:set>
                                    <p:animEffect transition="in" filter="fade">
                                      <p:cBhvr>
                                        <p:cTn id="33" dur="500"/>
                                        <p:tgtEl>
                                          <p:spTgt spid="13">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3">
                                            <p:txEl>
                                              <p:pRg st="2" end="2"/>
                                            </p:txEl>
                                          </p:spTgt>
                                        </p:tgtEl>
                                        <p:attrNameLst>
                                          <p:attrName>style.visibility</p:attrName>
                                        </p:attrNameLst>
                                      </p:cBhvr>
                                      <p:to>
                                        <p:strVal val="visible"/>
                                      </p:to>
                                    </p:set>
                                    <p:animEffect transition="in" filter="fade">
                                      <p:cBhvr>
                                        <p:cTn id="38" dur="500"/>
                                        <p:tgtEl>
                                          <p:spTgt spid="13">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uiExpand="1" build="p" animBg="1"/>
      <p:bldP spid="2" grpId="0" animBg="1"/>
    </p:bldLst>
  </p:timing>
</p:sld>
</file>

<file path=ppt/theme/theme1.xml><?xml version="1.0" encoding="utf-8"?>
<a:theme xmlns:a="http://schemas.openxmlformats.org/drawingml/2006/main" name="PORTADA 10 ENCUENT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PORTADA 10 ENCUENTR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9050">
          <a:solidFill>
            <a:schemeClr val="tx1"/>
          </a:solidFill>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1600" dirty="0" smtClean="0">
            <a:latin typeface="+mn-lt"/>
          </a:defRPr>
        </a:defPPr>
      </a:lstStyle>
    </a:txDef>
  </a:objectDefaults>
  <a:extraClrSchemeLst/>
</a:theme>
</file>

<file path=ppt/theme/theme4.xml><?xml version="1.0" encoding="utf-8"?>
<a:theme xmlns:a="http://schemas.openxmlformats.org/drawingml/2006/main" name="2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4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5_CONTENIDO 10 ENCUENTRO">
  <a:themeElements>
    <a:clrScheme name="AGESIC 10 ENCUENTRO">
      <a:dk1>
        <a:srgbClr val="002C68"/>
      </a:dk1>
      <a:lt1>
        <a:srgbClr val="FFFFFF"/>
      </a:lt1>
      <a:dk2>
        <a:srgbClr val="002C68"/>
      </a:dk2>
      <a:lt2>
        <a:srgbClr val="F2F2F2"/>
      </a:lt2>
      <a:accent1>
        <a:srgbClr val="64C3D5"/>
      </a:accent1>
      <a:accent2>
        <a:srgbClr val="A51890"/>
      </a:accent2>
      <a:accent3>
        <a:srgbClr val="71C5E8"/>
      </a:accent3>
      <a:accent4>
        <a:srgbClr val="418FDE"/>
      </a:accent4>
      <a:accent5>
        <a:srgbClr val="8031A7"/>
      </a:accent5>
      <a:accent6>
        <a:srgbClr val="D0DF21"/>
      </a:accent6>
      <a:hlink>
        <a:srgbClr val="6565FF"/>
      </a:hlink>
      <a:folHlink>
        <a:srgbClr val="A5A5A5"/>
      </a:folHlink>
    </a:clrScheme>
    <a:fontScheme name="AGESIC">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plantilla 9no encuentro 16x9</Template>
  <TotalTime>17248</TotalTime>
  <Words>1657</Words>
  <Application>Microsoft Office PowerPoint</Application>
  <PresentationFormat>Presentación en pantalla (16:9)</PresentationFormat>
  <Paragraphs>164</Paragraphs>
  <Slides>15</Slides>
  <Notes>1</Notes>
  <HiddenSlides>1</HiddenSlides>
  <MMClips>0</MMClips>
  <ScaleCrop>false</ScaleCrop>
  <HeadingPairs>
    <vt:vector size="8" baseType="variant">
      <vt:variant>
        <vt:lpstr>Fuentes usadas</vt:lpstr>
      </vt:variant>
      <vt:variant>
        <vt:i4>6</vt:i4>
      </vt:variant>
      <vt:variant>
        <vt:lpstr>Tema</vt:lpstr>
      </vt:variant>
      <vt:variant>
        <vt:i4>8</vt:i4>
      </vt:variant>
      <vt:variant>
        <vt:lpstr>Servidores OLE incrustados</vt:lpstr>
      </vt:variant>
      <vt:variant>
        <vt:i4>1</vt:i4>
      </vt:variant>
      <vt:variant>
        <vt:lpstr>Títulos de diapositiva</vt:lpstr>
      </vt:variant>
      <vt:variant>
        <vt:i4>15</vt:i4>
      </vt:variant>
    </vt:vector>
  </HeadingPairs>
  <TitlesOfParts>
    <vt:vector size="30" baseType="lpstr">
      <vt:lpstr>Arial</vt:lpstr>
      <vt:lpstr>Calibri</vt:lpstr>
      <vt:lpstr>Comic Sans MS</vt:lpstr>
      <vt:lpstr>Gotham</vt:lpstr>
      <vt:lpstr>Microsoft Sans Serif</vt:lpstr>
      <vt:lpstr>Wingdings</vt:lpstr>
      <vt:lpstr>PORTADA 10 ENCUENTRO</vt:lpstr>
      <vt:lpstr>1_PORTADA 10 ENCUENTRO</vt:lpstr>
      <vt:lpstr>CONTENIDO 10 ENCUENTRO</vt:lpstr>
      <vt:lpstr>2_CONTENIDO 10 ENCUENTRO</vt:lpstr>
      <vt:lpstr>1_CONTENIDO 10 ENCUENTRO</vt:lpstr>
      <vt:lpstr>3_CONTENIDO 10 ENCUENTRO</vt:lpstr>
      <vt:lpstr>4_CONTENIDO 10 ENCUENTRO</vt:lpstr>
      <vt:lpstr>5_CONTENIDO 10 ENCUENTRO</vt:lpstr>
      <vt:lpstr>CorelDRAW</vt:lpstr>
      <vt:lpstr>Presentación de PowerPoint</vt:lpstr>
      <vt:lpstr>Presentación de PowerPoint</vt:lpstr>
      <vt:lpstr>Enfoque para la gestión de proyectos en Agesic</vt:lpstr>
      <vt:lpstr>Metodología de Gestión de Proyectos de Agesic</vt:lpstr>
      <vt:lpstr>Construir una EDT (lista de entregables principales)</vt:lpstr>
      <vt:lpstr>Identificar los paquetes de trabajo</vt:lpstr>
      <vt:lpstr>Definir datos para los paquetes de trabajo</vt:lpstr>
      <vt:lpstr>Definir datos para los paquetes de trabajo</vt:lpstr>
      <vt:lpstr>Crear un cronograma de alto nivel</vt:lpstr>
      <vt:lpstr>Ejemplo:</vt:lpstr>
      <vt:lpstr>Ejemplo:</vt:lpstr>
      <vt:lpstr>Planes adicionales de gestión y desarrollo de entregables.</vt:lpstr>
      <vt:lpstr>Planes adicionales de gestión y desarrollo de entregables.</vt:lpstr>
      <vt:lpstr>En resumen:</vt:lpstr>
      <vt:lpstr>Presentación de PowerPoint</vt:lpstr>
    </vt:vector>
  </TitlesOfParts>
  <Company>Microsoft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Corporate Edition</dc:creator>
  <cp:lastModifiedBy>DANIEL MATO</cp:lastModifiedBy>
  <cp:revision>586</cp:revision>
  <dcterms:created xsi:type="dcterms:W3CDTF">2017-07-14T14:51:12Z</dcterms:created>
  <dcterms:modified xsi:type="dcterms:W3CDTF">2024-05-01T16:40:36Z</dcterms:modified>
</cp:coreProperties>
</file>